
<file path=[Content_Types].xml><?xml version="1.0" encoding="utf-8"?>
<Types xmlns="http://schemas.openxmlformats.org/package/2006/content-types">
  <Default ContentType="application/x-fontdata" Extension="fntdata"/>
  <Default ContentType="image/jpeg" Extension="jpeg"/>
  <Default ContentType="video/mp4" Extension="mp4"/>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slide+xml" PartName="/ppt/slides/slide41.xml"/>
  <Override ContentType="application/vnd.openxmlformats-officedocument.presentationml.slide+xml" PartName="/ppt/slides/slide42.xml"/>
  <Override ContentType="application/vnd.openxmlformats-officedocument.presentationml.slide+xml" PartName="/ppt/slides/slide43.xml"/>
  <Override ContentType="application/vnd.openxmlformats-officedocument.presentationml.slide+xml" PartName="/ppt/slides/slide44.xml"/>
  <Override ContentType="application/vnd.openxmlformats-officedocument.presentationml.slide+xml" PartName="/ppt/slides/slide4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Lst>
  <p:sldSz cx="18288000" cy="10287000"/>
  <p:notesSz cx="6858000" cy="9144000"/>
  <p:embeddedFontLst>
    <p:embeddedFont>
      <p:font typeface="Mikhak Medium" charset="1" panose="02000603000000000000"/>
      <p:regular r:id="rId51"/>
    </p:embeddedFont>
    <p:embeddedFont>
      <p:font typeface="Mikhak Bold" charset="1" panose="02000803000000000000"/>
      <p:regular r:id="rId52"/>
    </p:embeddedFont>
    <p:embeddedFont>
      <p:font typeface="Canva Sans" charset="1" panose="020B0503030501040103"/>
      <p:regular r:id="rId53"/>
    </p:embeddedFont>
    <p:embeddedFont>
      <p:font typeface="Open Sans Bold" charset="1" panose="00000000000000000000"/>
      <p:regular r:id="rId54"/>
    </p:embeddedFont>
    <p:embeddedFont>
      <p:font typeface="Canva Sans Bold" charset="1" panose="020B0803030501040103"/>
      <p:regular r:id="rId55"/>
    </p:embeddedFont>
    <p:embeddedFont>
      <p:font typeface="Montserrat Semi-Bold" charset="1" panose="00000700000000000000"/>
      <p:regular r:id="rId56"/>
    </p:embeddedFont>
    <p:embeddedFont>
      <p:font typeface="Montserrat Ultra-Bold" charset="1" panose="00000900000000000000"/>
      <p:regular r:id="rId57"/>
    </p:embeddedFont>
    <p:embeddedFont>
      <p:font typeface="Oswald Bold" charset="1" panose="00000800000000000000"/>
      <p:regular r:id="rId58"/>
    </p:embeddedFont>
    <p:embeddedFont>
      <p:font typeface="DM Sans Bold Italics" charset="1" panose="00000000000000000000"/>
      <p:regular r:id="rId59"/>
    </p:embeddedFont>
    <p:embeddedFont>
      <p:font typeface="DM Sans" charset="1" panose="00000000000000000000"/>
      <p:regular r:id="rId60"/>
    </p:embeddedFont>
    <p:embeddedFont>
      <p:font typeface="DM Sans Bold" charset="1" panose="00000000000000000000"/>
      <p:regular r:id="rId61"/>
    </p:embeddedFont>
    <p:embeddedFont>
      <p:font typeface="Raleway Bold" charset="1" panose="020B0803030101060003"/>
      <p:regular r:id="rId62"/>
    </p:embeddedFont>
    <p:embeddedFont>
      <p:font typeface="Tabarra Sans" charset="1" panose="00000000000000000000"/>
      <p:regular r:id="rId63"/>
    </p:embeddedFont>
    <p:embeddedFont>
      <p:font typeface="Tabarra Sans Bold" charset="1" panose="00000000000000000000"/>
      <p:regular r:id="rId64"/>
    </p:embeddedFont>
    <p:embeddedFont>
      <p:font typeface="Arimo" charset="1" panose="020B0604020202020204"/>
      <p:regular r:id="rId6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slides/slide34.xml" Type="http://schemas.openxmlformats.org/officeDocument/2006/relationships/slide"/><Relationship Id="rId4" Target="theme/theme1.xml" Type="http://schemas.openxmlformats.org/officeDocument/2006/relationships/theme"/><Relationship Id="rId40" Target="slides/slide35.xml" Type="http://schemas.openxmlformats.org/officeDocument/2006/relationships/slide"/><Relationship Id="rId41" Target="slides/slide36.xml" Type="http://schemas.openxmlformats.org/officeDocument/2006/relationships/slide"/><Relationship Id="rId42" Target="slides/slide37.xml" Type="http://schemas.openxmlformats.org/officeDocument/2006/relationships/slide"/><Relationship Id="rId43" Target="slides/slide38.xml" Type="http://schemas.openxmlformats.org/officeDocument/2006/relationships/slide"/><Relationship Id="rId44" Target="slides/slide39.xml" Type="http://schemas.openxmlformats.org/officeDocument/2006/relationships/slide"/><Relationship Id="rId45" Target="slides/slide40.xml" Type="http://schemas.openxmlformats.org/officeDocument/2006/relationships/slide"/><Relationship Id="rId46" Target="slides/slide41.xml" Type="http://schemas.openxmlformats.org/officeDocument/2006/relationships/slide"/><Relationship Id="rId47" Target="slides/slide42.xml" Type="http://schemas.openxmlformats.org/officeDocument/2006/relationships/slide"/><Relationship Id="rId48" Target="slides/slide43.xml" Type="http://schemas.openxmlformats.org/officeDocument/2006/relationships/slide"/><Relationship Id="rId49" Target="slides/slide44.xml" Type="http://schemas.openxmlformats.org/officeDocument/2006/relationships/slide"/><Relationship Id="rId5" Target="tableStyles.xml" Type="http://schemas.openxmlformats.org/officeDocument/2006/relationships/tableStyles"/><Relationship Id="rId50" Target="slides/slide45.xml" Type="http://schemas.openxmlformats.org/officeDocument/2006/relationships/slide"/><Relationship Id="rId51" Target="fonts/font51.fntdata" Type="http://schemas.openxmlformats.org/officeDocument/2006/relationships/font"/><Relationship Id="rId52" Target="fonts/font52.fntdata" Type="http://schemas.openxmlformats.org/officeDocument/2006/relationships/font"/><Relationship Id="rId53" Target="fonts/font53.fntdata" Type="http://schemas.openxmlformats.org/officeDocument/2006/relationships/font"/><Relationship Id="rId54" Target="fonts/font54.fntdata" Type="http://schemas.openxmlformats.org/officeDocument/2006/relationships/font"/><Relationship Id="rId55" Target="fonts/font55.fntdata" Type="http://schemas.openxmlformats.org/officeDocument/2006/relationships/font"/><Relationship Id="rId56" Target="fonts/font56.fntdata" Type="http://schemas.openxmlformats.org/officeDocument/2006/relationships/font"/><Relationship Id="rId57" Target="fonts/font57.fntdata" Type="http://schemas.openxmlformats.org/officeDocument/2006/relationships/font"/><Relationship Id="rId58" Target="fonts/font58.fntdata" Type="http://schemas.openxmlformats.org/officeDocument/2006/relationships/font"/><Relationship Id="rId59" Target="fonts/font59.fntdata" Type="http://schemas.openxmlformats.org/officeDocument/2006/relationships/font"/><Relationship Id="rId6" Target="slides/slide1.xml" Type="http://schemas.openxmlformats.org/officeDocument/2006/relationships/slide"/><Relationship Id="rId60" Target="fonts/font60.fntdata" Type="http://schemas.openxmlformats.org/officeDocument/2006/relationships/font"/><Relationship Id="rId61" Target="fonts/font61.fntdata" Type="http://schemas.openxmlformats.org/officeDocument/2006/relationships/font"/><Relationship Id="rId62" Target="fonts/font62.fntdata" Type="http://schemas.openxmlformats.org/officeDocument/2006/relationships/font"/><Relationship Id="rId63" Target="fonts/font63.fntdata" Type="http://schemas.openxmlformats.org/officeDocument/2006/relationships/font"/><Relationship Id="rId64" Target="fonts/font64.fntdata" Type="http://schemas.openxmlformats.org/officeDocument/2006/relationships/font"/><Relationship Id="rId65" Target="fonts/font65.fntdata" Type="http://schemas.openxmlformats.org/officeDocument/2006/relationships/font"/><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19.jpe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20.png" Type="http://schemas.openxmlformats.org/officeDocument/2006/relationships/image"/><Relationship Id="rId4" Target="../media/image21.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22.jpe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8.svg" Type="http://schemas.openxmlformats.org/officeDocument/2006/relationships/image"/><Relationship Id="rId2" Target="../media/image5.pn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 Id="rId5" Target="../media/image23.png" Type="http://schemas.openxmlformats.org/officeDocument/2006/relationships/image"/><Relationship Id="rId6" Target="../media/image24.svg" Type="http://schemas.openxmlformats.org/officeDocument/2006/relationships/image"/><Relationship Id="rId7" Target="../media/image25.png" Type="http://schemas.openxmlformats.org/officeDocument/2006/relationships/image"/><Relationship Id="rId8" Target="../media/image26.svg" Type="http://schemas.openxmlformats.org/officeDocument/2006/relationships/image"/><Relationship Id="rId9" Target="../media/image27.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5.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29.png" Type="http://schemas.openxmlformats.org/officeDocument/2006/relationships/image"/><Relationship Id="rId4" Target="../media/image30.svg" Type="http://schemas.openxmlformats.org/officeDocument/2006/relationships/image"/><Relationship Id="rId5" Target="../media/image31.png" Type="http://schemas.openxmlformats.org/officeDocument/2006/relationships/image"/><Relationship Id="rId6" Target="../media/image32.jpeg" Type="http://schemas.openxmlformats.org/officeDocument/2006/relationships/image"/><Relationship Id="rId7" Target="../media/image33.jpe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 Id="rId5" Target="../media/image32.jpe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 Id="rId5" Target="../media/image33.jpe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15.png" Type="http://schemas.openxmlformats.org/officeDocument/2006/relationships/image"/><Relationship Id="rId4" Target="../media/image16.svg" Type="http://schemas.openxmlformats.org/officeDocument/2006/relationships/image"/><Relationship Id="rId5" Target="../media/image34.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15.png" Type="http://schemas.openxmlformats.org/officeDocument/2006/relationships/image"/><Relationship Id="rId4" Target="../media/image16.svg" Type="http://schemas.openxmlformats.org/officeDocument/2006/relationships/image"/><Relationship Id="rId5" Target="../media/image35.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5.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5.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3.svg" Type="http://schemas.openxmlformats.org/officeDocument/2006/relationships/image"/><Relationship Id="rId2" Target="../media/image5.png" Type="http://schemas.openxmlformats.org/officeDocument/2006/relationships/image"/><Relationship Id="rId3" Target="../media/image36.png" Type="http://schemas.openxmlformats.org/officeDocument/2006/relationships/image"/><Relationship Id="rId4" Target="../media/image37.svg" Type="http://schemas.openxmlformats.org/officeDocument/2006/relationships/image"/><Relationship Id="rId5" Target="../media/image38.png" Type="http://schemas.openxmlformats.org/officeDocument/2006/relationships/image"/><Relationship Id="rId6" Target="../media/image39.svg" Type="http://schemas.openxmlformats.org/officeDocument/2006/relationships/image"/><Relationship Id="rId7" Target="../media/image40.png" Type="http://schemas.openxmlformats.org/officeDocument/2006/relationships/image"/><Relationship Id="rId8" Target="../media/image41.svg" Type="http://schemas.openxmlformats.org/officeDocument/2006/relationships/image"/><Relationship Id="rId9" Target="../media/image42.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9.svg" Type="http://schemas.openxmlformats.org/officeDocument/2006/relationships/image"/><Relationship Id="rId11" Target="../media/image50.png" Type="http://schemas.openxmlformats.org/officeDocument/2006/relationships/image"/><Relationship Id="rId12" Target="../media/image51.svg" Type="http://schemas.openxmlformats.org/officeDocument/2006/relationships/image"/><Relationship Id="rId13" Target="../media/image52.png" Type="http://schemas.openxmlformats.org/officeDocument/2006/relationships/image"/><Relationship Id="rId14" Target="../media/image53.svg" Type="http://schemas.openxmlformats.org/officeDocument/2006/relationships/image"/><Relationship Id="rId15" Target="../media/image54.png" Type="http://schemas.openxmlformats.org/officeDocument/2006/relationships/image"/><Relationship Id="rId16" Target="../media/image55.svg" Type="http://schemas.openxmlformats.org/officeDocument/2006/relationships/image"/><Relationship Id="rId17" Target="../media/image56.png" Type="http://schemas.openxmlformats.org/officeDocument/2006/relationships/image"/><Relationship Id="rId18" Target="../media/image57.svg" Type="http://schemas.openxmlformats.org/officeDocument/2006/relationships/image"/><Relationship Id="rId19" Target="../media/image58.png" Type="http://schemas.openxmlformats.org/officeDocument/2006/relationships/image"/><Relationship Id="rId2" Target="../media/image5.png" Type="http://schemas.openxmlformats.org/officeDocument/2006/relationships/image"/><Relationship Id="rId20" Target="../media/image59.svg" Type="http://schemas.openxmlformats.org/officeDocument/2006/relationships/image"/><Relationship Id="rId3" Target="../media/image15.png" Type="http://schemas.openxmlformats.org/officeDocument/2006/relationships/image"/><Relationship Id="rId4" Target="../media/image16.svg" Type="http://schemas.openxmlformats.org/officeDocument/2006/relationships/image"/><Relationship Id="rId5" Target="../media/image44.png" Type="http://schemas.openxmlformats.org/officeDocument/2006/relationships/image"/><Relationship Id="rId6" Target="../media/image45.svg" Type="http://schemas.openxmlformats.org/officeDocument/2006/relationships/image"/><Relationship Id="rId7" Target="../media/image46.png" Type="http://schemas.openxmlformats.org/officeDocument/2006/relationships/image"/><Relationship Id="rId8" Target="../media/image47.svg" Type="http://schemas.openxmlformats.org/officeDocument/2006/relationships/image"/><Relationship Id="rId9" Target="../media/image48.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png" Type="http://schemas.openxmlformats.org/officeDocument/2006/relationships/image"/><Relationship Id="rId11" Target="../media/image66.png" Type="http://schemas.openxmlformats.org/officeDocument/2006/relationships/image"/><Relationship Id="rId12" Target="../media/image67.png" Type="http://schemas.openxmlformats.org/officeDocument/2006/relationships/image"/><Relationship Id="rId13" Target="../media/image68.svg" Type="http://schemas.openxmlformats.org/officeDocument/2006/relationships/image"/><Relationship Id="rId14" Target="../media/image69.jpeg" Type="http://schemas.openxmlformats.org/officeDocument/2006/relationships/image"/><Relationship Id="rId2" Target="../media/image15.png" Type="http://schemas.openxmlformats.org/officeDocument/2006/relationships/image"/><Relationship Id="rId3" Target="../media/image16.svg" Type="http://schemas.openxmlformats.org/officeDocument/2006/relationships/image"/><Relationship Id="rId4" Target="../media/image60.png" Type="http://schemas.openxmlformats.org/officeDocument/2006/relationships/image"/><Relationship Id="rId5" Target="../media/image61.svg" Type="http://schemas.openxmlformats.org/officeDocument/2006/relationships/image"/><Relationship Id="rId6" Target="../media/image62.png" Type="http://schemas.openxmlformats.org/officeDocument/2006/relationships/image"/><Relationship Id="rId7" Target="../media/image63.svg" Type="http://schemas.openxmlformats.org/officeDocument/2006/relationships/image"/><Relationship Id="rId8" Target="../media/image64.png" Type="http://schemas.openxmlformats.org/officeDocument/2006/relationships/image"/><Relationship Id="rId9" Target="../media/image65.sv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5.svg" Type="http://schemas.openxmlformats.org/officeDocument/2006/relationships/image"/><Relationship Id="rId2" Target="../media/image5.png" Type="http://schemas.openxmlformats.org/officeDocument/2006/relationships/image"/><Relationship Id="rId3" Target="../media/image15.png" Type="http://schemas.openxmlformats.org/officeDocument/2006/relationships/image"/><Relationship Id="rId4" Target="../media/image16.svg" Type="http://schemas.openxmlformats.org/officeDocument/2006/relationships/image"/><Relationship Id="rId5" Target="../media/image70.png" Type="http://schemas.openxmlformats.org/officeDocument/2006/relationships/image"/><Relationship Id="rId6" Target="../media/image71.svg" Type="http://schemas.openxmlformats.org/officeDocument/2006/relationships/image"/><Relationship Id="rId7" Target="../media/image72.png" Type="http://schemas.openxmlformats.org/officeDocument/2006/relationships/image"/><Relationship Id="rId8" Target="../media/image73.svg" Type="http://schemas.openxmlformats.org/officeDocument/2006/relationships/image"/><Relationship Id="rId9" Target="../media/image74.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5.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29.png" Type="http://schemas.openxmlformats.org/officeDocument/2006/relationships/image"/><Relationship Id="rId4" Target="../media/image30.sv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29.png" Type="http://schemas.openxmlformats.org/officeDocument/2006/relationships/image"/><Relationship Id="rId4" Target="../media/image30.sv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29.png" Type="http://schemas.openxmlformats.org/officeDocument/2006/relationships/image"/><Relationship Id="rId4" Target="../media/image30.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5.png" Type="http://schemas.openxmlformats.org/officeDocument/2006/relationships/image"/><Relationship Id="rId5" Target="../media/image10.jpeg" Type="http://schemas.openxmlformats.org/officeDocument/2006/relationships/image"/><Relationship Id="rId6" Target="../media/image11.jpeg" Type="http://schemas.openxmlformats.org/officeDocument/2006/relationships/image"/><Relationship Id="rId7" Target="../media/image12.pn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5.pn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15.png" Type="http://schemas.openxmlformats.org/officeDocument/2006/relationships/image"/><Relationship Id="rId4" Target="../media/image16.svg" Type="http://schemas.openxmlformats.org/officeDocument/2006/relationships/image"/><Relationship Id="rId5" Target="../media/image76.png" Type="http://schemas.openxmlformats.org/officeDocument/2006/relationships/image"/><Relationship Id="rId6" Target="../media/image77.pn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78.jpeg" Type="http://schemas.openxmlformats.org/officeDocument/2006/relationships/image"/><Relationship Id="rId4" Target="../media/image15.png" Type="http://schemas.openxmlformats.org/officeDocument/2006/relationships/image"/><Relationship Id="rId5" Target="../media/image16.svg" Type="http://schemas.openxmlformats.org/officeDocument/2006/relationships/image"/><Relationship Id="rId6" Target="../media/image79.jpeg" Type="http://schemas.openxmlformats.org/officeDocument/2006/relationships/image"/><Relationship Id="rId7" Target="../media/image80.jpe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81.jpeg" Type="http://schemas.openxmlformats.org/officeDocument/2006/relationships/image"/><Relationship Id="rId4" Target="../media/image82.jpeg" Type="http://schemas.openxmlformats.org/officeDocument/2006/relationships/image"/><Relationship Id="rId5" Target="../media/image83.jpeg" Type="http://schemas.openxmlformats.org/officeDocument/2006/relationships/image"/><Relationship Id="rId6" Target="../media/image15.png" Type="http://schemas.openxmlformats.org/officeDocument/2006/relationships/image"/><Relationship Id="rId7" Target="../media/image16.sv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15.png" Type="http://schemas.openxmlformats.org/officeDocument/2006/relationships/image"/><Relationship Id="rId4" Target="../media/image16.svg" Type="http://schemas.openxmlformats.org/officeDocument/2006/relationships/image"/><Relationship Id="rId5" Target="../media/image84.png" Type="http://schemas.openxmlformats.org/officeDocument/2006/relationships/image"/><Relationship Id="rId6" Target="../media/image85.png" Type="http://schemas.openxmlformats.org/officeDocument/2006/relationships/image"/><Relationship Id="rId7" Target="../media/image86.png" Type="http://schemas.openxmlformats.org/officeDocument/2006/relationships/image"/></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15.png" Type="http://schemas.openxmlformats.org/officeDocument/2006/relationships/image"/><Relationship Id="rId4" Target="../media/image16.svg" Type="http://schemas.openxmlformats.org/officeDocument/2006/relationships/image"/><Relationship Id="rId5" Target="../media/image87.jpeg" Type="http://schemas.openxmlformats.org/officeDocument/2006/relationships/image"/><Relationship Id="rId6" Target="../media/image88.jpeg" Type="http://schemas.openxmlformats.org/officeDocument/2006/relationships/image"/><Relationship Id="rId7" Target="../media/image89.jpeg" Type="http://schemas.openxmlformats.org/officeDocument/2006/relationships/image"/></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15.png" Type="http://schemas.openxmlformats.org/officeDocument/2006/relationships/image"/><Relationship Id="rId4" Target="../media/image16.svg" Type="http://schemas.openxmlformats.org/officeDocument/2006/relationships/image"/><Relationship Id="rId5" Target="../media/image90.jpeg" Type="http://schemas.openxmlformats.org/officeDocument/2006/relationships/image"/><Relationship Id="rId6" Target="../media/VAGf3bUmLyU.mp4" Type="http://schemas.openxmlformats.org/officeDocument/2006/relationships/video"/><Relationship Id="rId7" Target="../media/VAGf3bUmLyU.mp4" Type="http://schemas.microsoft.com/office/2007/relationships/media"/></Relationships>
</file>

<file path=ppt/slides/_rels/slide3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5.png" Type="http://schemas.openxmlformats.org/officeDocument/2006/relationships/image"/></Relationships>
</file>

<file path=ppt/slides/_rels/slide3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15.png" Type="http://schemas.openxmlformats.org/officeDocument/2006/relationships/image"/><Relationship Id="rId4" Target="../media/image16.svg" Type="http://schemas.openxmlformats.org/officeDocument/2006/relationships/image"/><Relationship Id="rId5" Target="../media/image91.png" Type="http://schemas.openxmlformats.org/officeDocument/2006/relationships/image"/></Relationships>
</file>

<file path=ppt/slides/_rels/slide3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5.png" Type="http://schemas.openxmlformats.org/officeDocument/2006/relationships/image"/><Relationship Id="rId5" Target="../media/image92.jpeg" Type="http://schemas.openxmlformats.org/officeDocument/2006/relationships/image"/><Relationship Id="rId6" Target="../media/image93.jpeg" Type="http://schemas.openxmlformats.org/officeDocument/2006/relationships/image"/><Relationship Id="rId7" Target="../media/image94.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3.png" Type="http://schemas.openxmlformats.org/officeDocument/2006/relationships/image"/><Relationship Id="rId5" Target="../media/image14.svg" Type="http://schemas.openxmlformats.org/officeDocument/2006/relationships/image"/><Relationship Id="rId6" Target="../media/image5.png" Type="http://schemas.openxmlformats.org/officeDocument/2006/relationships/image"/></Relationships>
</file>

<file path=ppt/slides/_rels/slide4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5.png" Type="http://schemas.openxmlformats.org/officeDocument/2006/relationships/image"/><Relationship Id="rId5" Target="../media/image95.png" Type="http://schemas.openxmlformats.org/officeDocument/2006/relationships/image"/></Relationships>
</file>

<file path=ppt/slides/_rels/slide4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5.png" Type="http://schemas.openxmlformats.org/officeDocument/2006/relationships/image"/><Relationship Id="rId5" Target="../media/image96.jpeg" Type="http://schemas.openxmlformats.org/officeDocument/2006/relationships/image"/><Relationship Id="rId6" Target="../media/image97.jpeg" Type="http://schemas.openxmlformats.org/officeDocument/2006/relationships/image"/></Relationships>
</file>

<file path=ppt/slides/_rels/slide4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98.jpeg" Type="http://schemas.openxmlformats.org/officeDocument/2006/relationships/image"/><Relationship Id="rId4" Target="../media/image99.jpeg" Type="http://schemas.openxmlformats.org/officeDocument/2006/relationships/image"/><Relationship Id="rId5" Target="../media/image100.jpeg" Type="http://schemas.openxmlformats.org/officeDocument/2006/relationships/image"/><Relationship Id="rId6" Target="../media/image6.png" Type="http://schemas.openxmlformats.org/officeDocument/2006/relationships/image"/><Relationship Id="rId7" Target="../media/image7.svg" Type="http://schemas.openxmlformats.org/officeDocument/2006/relationships/image"/><Relationship Id="rId8" Target="../media/image101.png" Type="http://schemas.openxmlformats.org/officeDocument/2006/relationships/image"/><Relationship Id="rId9" Target="../media/image102.svg" Type="http://schemas.openxmlformats.org/officeDocument/2006/relationships/image"/></Relationships>
</file>

<file path=ppt/slides/_rels/slide4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5.png" Type="http://schemas.openxmlformats.org/officeDocument/2006/relationships/image"/></Relationships>
</file>

<file path=ppt/slides/_rels/slide4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103.jpeg" Type="http://schemas.openxmlformats.org/officeDocument/2006/relationships/image"/><Relationship Id="rId4" Target="../media/image104.jpeg" Type="http://schemas.openxmlformats.org/officeDocument/2006/relationships/image"/><Relationship Id="rId5" Target="../media/image105.jpeg" Type="http://schemas.openxmlformats.org/officeDocument/2006/relationships/image"/><Relationship Id="rId6" Target="../media/image106.jpeg" Type="http://schemas.openxmlformats.org/officeDocument/2006/relationships/image"/><Relationship Id="rId7" Target="../media/image15.png" Type="http://schemas.openxmlformats.org/officeDocument/2006/relationships/image"/><Relationship Id="rId8" Target="../media/image16.svg" Type="http://schemas.openxmlformats.org/officeDocument/2006/relationships/image"/></Relationships>
</file>

<file path=ppt/slides/_rels/slide4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5.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5.png" Type="http://schemas.openxmlformats.org/officeDocument/2006/relationships/image"/><Relationship Id="rId5" Target="../media/image16.svg" Type="http://schemas.openxmlformats.org/officeDocument/2006/relationships/image"/><Relationship Id="rId6" Target="../media/image5.png" Type="http://schemas.openxmlformats.org/officeDocument/2006/relationships/image"/><Relationship Id="rId7" Target="../media/image17.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5.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 Id="rId6" Target="../media/image5.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5.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18.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61A1BA"/>
        </a:solidFill>
      </p:bgPr>
    </p:bg>
    <p:spTree>
      <p:nvGrpSpPr>
        <p:cNvPr id="1" name=""/>
        <p:cNvGrpSpPr/>
        <p:nvPr/>
      </p:nvGrpSpPr>
      <p:grpSpPr>
        <a:xfrm>
          <a:off x="0" y="0"/>
          <a:ext cx="0" cy="0"/>
          <a:chOff x="0" y="0"/>
          <a:chExt cx="0" cy="0"/>
        </a:xfrm>
      </p:grpSpPr>
      <p:sp>
        <p:nvSpPr>
          <p:cNvPr name="Freeform 2" id="2"/>
          <p:cNvSpPr/>
          <p:nvPr/>
        </p:nvSpPr>
        <p:spPr>
          <a:xfrm flipH="false" flipV="false" rot="0">
            <a:off x="11208957" y="-1011147"/>
            <a:ext cx="2647750" cy="2647750"/>
          </a:xfrm>
          <a:custGeom>
            <a:avLst/>
            <a:gdLst/>
            <a:ahLst/>
            <a:cxnLst/>
            <a:rect r="r" b="b" t="t" l="l"/>
            <a:pathLst>
              <a:path h="2647750" w="2647750">
                <a:moveTo>
                  <a:pt x="0" y="0"/>
                </a:moveTo>
                <a:lnTo>
                  <a:pt x="2647750" y="0"/>
                </a:lnTo>
                <a:lnTo>
                  <a:pt x="2647750" y="2647750"/>
                </a:lnTo>
                <a:lnTo>
                  <a:pt x="0" y="26477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95175" y="8630507"/>
            <a:ext cx="2647750" cy="2647750"/>
          </a:xfrm>
          <a:custGeom>
            <a:avLst/>
            <a:gdLst/>
            <a:ahLst/>
            <a:cxnLst/>
            <a:rect r="r" b="b" t="t" l="l"/>
            <a:pathLst>
              <a:path h="2647750" w="2647750">
                <a:moveTo>
                  <a:pt x="0" y="0"/>
                </a:moveTo>
                <a:lnTo>
                  <a:pt x="2647750" y="0"/>
                </a:lnTo>
                <a:lnTo>
                  <a:pt x="2647750" y="2647751"/>
                </a:lnTo>
                <a:lnTo>
                  <a:pt x="0" y="264775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3195671" y="3228080"/>
            <a:ext cx="3780472" cy="4114800"/>
          </a:xfrm>
          <a:custGeom>
            <a:avLst/>
            <a:gdLst/>
            <a:ahLst/>
            <a:cxnLst/>
            <a:rect r="r" b="b" t="t" l="l"/>
            <a:pathLst>
              <a:path h="4114800" w="3780472">
                <a:moveTo>
                  <a:pt x="0" y="0"/>
                </a:moveTo>
                <a:lnTo>
                  <a:pt x="3780473" y="0"/>
                </a:lnTo>
                <a:lnTo>
                  <a:pt x="3780473"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5085907" y="-779923"/>
            <a:ext cx="4008003" cy="4008003"/>
          </a:xfrm>
          <a:custGeom>
            <a:avLst/>
            <a:gdLst/>
            <a:ahLst/>
            <a:cxnLst/>
            <a:rect r="r" b="b" t="t" l="l"/>
            <a:pathLst>
              <a:path h="4008003" w="4008003">
                <a:moveTo>
                  <a:pt x="0" y="0"/>
                </a:moveTo>
                <a:lnTo>
                  <a:pt x="4008003" y="0"/>
                </a:lnTo>
                <a:lnTo>
                  <a:pt x="4008003" y="4008003"/>
                </a:lnTo>
                <a:lnTo>
                  <a:pt x="0" y="4008003"/>
                </a:lnTo>
                <a:lnTo>
                  <a:pt x="0" y="0"/>
                </a:lnTo>
                <a:close/>
              </a:path>
            </a:pathLst>
          </a:custGeom>
          <a:blipFill>
            <a:blip r:embed="rId6"/>
            <a:stretch>
              <a:fillRect l="0" t="0" r="0" b="0"/>
            </a:stretch>
          </a:blipFill>
        </p:spPr>
      </p:sp>
      <p:sp>
        <p:nvSpPr>
          <p:cNvPr name="TextBox 6" id="6"/>
          <p:cNvSpPr txBox="true"/>
          <p:nvPr/>
        </p:nvSpPr>
        <p:spPr>
          <a:xfrm rot="0">
            <a:off x="1258012" y="5434159"/>
            <a:ext cx="7241481" cy="3047669"/>
          </a:xfrm>
          <a:prstGeom prst="rect">
            <a:avLst/>
          </a:prstGeom>
        </p:spPr>
        <p:txBody>
          <a:bodyPr anchor="t" rtlCol="false" tIns="0" lIns="0" bIns="0" rIns="0">
            <a:spAutoFit/>
          </a:bodyPr>
          <a:lstStyle/>
          <a:p>
            <a:pPr algn="ctr">
              <a:lnSpc>
                <a:spcPts val="4809"/>
              </a:lnSpc>
            </a:pPr>
            <a:r>
              <a:rPr lang="en-US" sz="4007" b="true">
                <a:solidFill>
                  <a:srgbClr val="000000"/>
                </a:solidFill>
                <a:latin typeface="Mikhak Medium"/>
                <a:ea typeface="Mikhak Medium"/>
                <a:cs typeface="Mikhak Medium"/>
                <a:sym typeface="Mikhak Medium"/>
              </a:rPr>
              <a:t>Doaa Fathi AbdelAziz</a:t>
            </a:r>
          </a:p>
          <a:p>
            <a:pPr algn="ctr">
              <a:lnSpc>
                <a:spcPts val="4809"/>
              </a:lnSpc>
            </a:pPr>
            <a:r>
              <a:rPr lang="en-US" sz="4007" b="true">
                <a:solidFill>
                  <a:srgbClr val="000000"/>
                </a:solidFill>
                <a:latin typeface="Mikhak Medium"/>
                <a:ea typeface="Mikhak Medium"/>
                <a:cs typeface="Mikhak Medium"/>
                <a:sym typeface="Mikhak Medium"/>
              </a:rPr>
              <a:t>Heba Ahmed Hassan</a:t>
            </a:r>
          </a:p>
          <a:p>
            <a:pPr algn="ctr">
              <a:lnSpc>
                <a:spcPts val="4809"/>
              </a:lnSpc>
            </a:pPr>
            <a:r>
              <a:rPr lang="en-US" sz="4007" b="true">
                <a:solidFill>
                  <a:srgbClr val="000000"/>
                </a:solidFill>
                <a:latin typeface="Mikhak Medium"/>
                <a:ea typeface="Mikhak Medium"/>
                <a:cs typeface="Mikhak Medium"/>
                <a:sym typeface="Mikhak Medium"/>
              </a:rPr>
              <a:t>Yassmin AbdEl-Maboud Nassar</a:t>
            </a:r>
          </a:p>
          <a:p>
            <a:pPr algn="ctr">
              <a:lnSpc>
                <a:spcPts val="4809"/>
              </a:lnSpc>
            </a:pPr>
            <a:r>
              <a:rPr lang="en-US" sz="4007" b="true">
                <a:solidFill>
                  <a:srgbClr val="000000"/>
                </a:solidFill>
                <a:latin typeface="Mikhak Medium"/>
                <a:ea typeface="Mikhak Medium"/>
                <a:cs typeface="Mikhak Medium"/>
                <a:sym typeface="Mikhak Medium"/>
              </a:rPr>
              <a:t>Fatma Mohamed ElKerdawy</a:t>
            </a:r>
          </a:p>
          <a:p>
            <a:pPr algn="ctr">
              <a:lnSpc>
                <a:spcPts val="4809"/>
              </a:lnSpc>
              <a:spcBef>
                <a:spcPct val="0"/>
              </a:spcBef>
            </a:pPr>
            <a:r>
              <a:rPr lang="en-US" b="true" sz="4007">
                <a:solidFill>
                  <a:srgbClr val="000000"/>
                </a:solidFill>
                <a:latin typeface="Mikhak Medium"/>
                <a:ea typeface="Mikhak Medium"/>
                <a:cs typeface="Mikhak Medium"/>
                <a:sym typeface="Mikhak Medium"/>
              </a:rPr>
              <a:t>Shaimaa Aly Ahmed</a:t>
            </a:r>
          </a:p>
        </p:txBody>
      </p:sp>
      <p:sp>
        <p:nvSpPr>
          <p:cNvPr name="TextBox 7" id="7"/>
          <p:cNvSpPr txBox="true"/>
          <p:nvPr/>
        </p:nvSpPr>
        <p:spPr>
          <a:xfrm rot="0">
            <a:off x="778243" y="4599713"/>
            <a:ext cx="8201019" cy="685767"/>
          </a:xfrm>
          <a:prstGeom prst="rect">
            <a:avLst/>
          </a:prstGeom>
        </p:spPr>
        <p:txBody>
          <a:bodyPr anchor="t" rtlCol="false" tIns="0" lIns="0" bIns="0" rIns="0">
            <a:spAutoFit/>
          </a:bodyPr>
          <a:lstStyle/>
          <a:p>
            <a:pPr algn="ctr">
              <a:lnSpc>
                <a:spcPts val="5400"/>
              </a:lnSpc>
              <a:spcBef>
                <a:spcPct val="0"/>
              </a:spcBef>
            </a:pPr>
            <a:r>
              <a:rPr lang="en-US" b="true" sz="4500">
                <a:solidFill>
                  <a:srgbClr val="000000"/>
                </a:solidFill>
                <a:latin typeface="Mikhak Bold"/>
                <a:ea typeface="Mikhak Bold"/>
                <a:cs typeface="Mikhak Bold"/>
                <a:sym typeface="Mikhak Bold"/>
              </a:rPr>
              <a:t>Team Members</a:t>
            </a:r>
          </a:p>
        </p:txBody>
      </p:sp>
      <p:sp>
        <p:nvSpPr>
          <p:cNvPr name="TextBox 8" id="8"/>
          <p:cNvSpPr txBox="true"/>
          <p:nvPr/>
        </p:nvSpPr>
        <p:spPr>
          <a:xfrm rot="0">
            <a:off x="746525" y="1627078"/>
            <a:ext cx="9644756" cy="1762059"/>
          </a:xfrm>
          <a:prstGeom prst="rect">
            <a:avLst/>
          </a:prstGeom>
        </p:spPr>
        <p:txBody>
          <a:bodyPr anchor="t" rtlCol="false" tIns="0" lIns="0" bIns="0" rIns="0">
            <a:spAutoFit/>
          </a:bodyPr>
          <a:lstStyle/>
          <a:p>
            <a:pPr algn="ctr">
              <a:lnSpc>
                <a:spcPts val="6959"/>
              </a:lnSpc>
              <a:spcBef>
                <a:spcPct val="0"/>
              </a:spcBef>
            </a:pPr>
            <a:r>
              <a:rPr lang="en-US" sz="5799">
                <a:solidFill>
                  <a:srgbClr val="000000"/>
                </a:solidFill>
                <a:latin typeface="Canva Sans"/>
                <a:ea typeface="Canva Sans"/>
                <a:cs typeface="Canva Sans"/>
                <a:sym typeface="Canva Sans"/>
              </a:rPr>
              <a:t>Digital Marketing Specialist Graduation Project</a:t>
            </a:r>
          </a:p>
        </p:txBody>
      </p:sp>
      <p:sp>
        <p:nvSpPr>
          <p:cNvPr name="TextBox 9" id="9"/>
          <p:cNvSpPr txBox="true"/>
          <p:nvPr/>
        </p:nvSpPr>
        <p:spPr>
          <a:xfrm rot="0">
            <a:off x="11208957" y="7304780"/>
            <a:ext cx="7241481" cy="834106"/>
          </a:xfrm>
          <a:prstGeom prst="rect">
            <a:avLst/>
          </a:prstGeom>
        </p:spPr>
        <p:txBody>
          <a:bodyPr anchor="t" rtlCol="false" tIns="0" lIns="0" bIns="0" rIns="0">
            <a:spAutoFit/>
          </a:bodyPr>
          <a:lstStyle/>
          <a:p>
            <a:pPr algn="ctr">
              <a:lnSpc>
                <a:spcPts val="3375"/>
              </a:lnSpc>
            </a:pPr>
            <a:r>
              <a:rPr lang="en-US" b="true" sz="2411" spc="144">
                <a:solidFill>
                  <a:srgbClr val="000000"/>
                </a:solidFill>
                <a:latin typeface="Open Sans Bold"/>
                <a:ea typeface="Open Sans Bold"/>
                <a:cs typeface="Open Sans Bold"/>
                <a:sym typeface="Open Sans Bold"/>
              </a:rPr>
              <a:t>GROUP INSTRUCTOR</a:t>
            </a:r>
          </a:p>
          <a:p>
            <a:pPr algn="ctr">
              <a:lnSpc>
                <a:spcPts val="3375"/>
              </a:lnSpc>
              <a:spcBef>
                <a:spcPct val="0"/>
              </a:spcBef>
            </a:pPr>
            <a:r>
              <a:rPr lang="en-US" b="true" sz="2411" spc="144">
                <a:solidFill>
                  <a:srgbClr val="000000"/>
                </a:solidFill>
                <a:latin typeface="Open Sans Bold"/>
                <a:ea typeface="Open Sans Bold"/>
                <a:cs typeface="Open Sans Bold"/>
                <a:sym typeface="Open Sans Bold"/>
              </a:rPr>
              <a:t>ENG. SAFYELDIN AHMED</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387A92"/>
        </a:solidFill>
      </p:bgPr>
    </p:bg>
    <p:spTree>
      <p:nvGrpSpPr>
        <p:cNvPr id="1" name=""/>
        <p:cNvGrpSpPr/>
        <p:nvPr/>
      </p:nvGrpSpPr>
      <p:grpSpPr>
        <a:xfrm>
          <a:off x="0" y="0"/>
          <a:ext cx="0" cy="0"/>
          <a:chOff x="0" y="0"/>
          <a:chExt cx="0" cy="0"/>
        </a:xfrm>
      </p:grpSpPr>
      <p:sp>
        <p:nvSpPr>
          <p:cNvPr name="Freeform 2" id="2"/>
          <p:cNvSpPr/>
          <p:nvPr/>
        </p:nvSpPr>
        <p:spPr>
          <a:xfrm flipH="false" flipV="false" rot="0">
            <a:off x="15085907" y="-779923"/>
            <a:ext cx="4008003" cy="4008003"/>
          </a:xfrm>
          <a:custGeom>
            <a:avLst/>
            <a:gdLst/>
            <a:ahLst/>
            <a:cxnLst/>
            <a:rect r="r" b="b" t="t" l="l"/>
            <a:pathLst>
              <a:path h="4008003" w="4008003">
                <a:moveTo>
                  <a:pt x="0" y="0"/>
                </a:moveTo>
                <a:lnTo>
                  <a:pt x="4008003" y="0"/>
                </a:lnTo>
                <a:lnTo>
                  <a:pt x="4008003" y="4008003"/>
                </a:lnTo>
                <a:lnTo>
                  <a:pt x="0" y="4008003"/>
                </a:lnTo>
                <a:lnTo>
                  <a:pt x="0" y="0"/>
                </a:lnTo>
                <a:close/>
              </a:path>
            </a:pathLst>
          </a:custGeom>
          <a:blipFill>
            <a:blip r:embed="rId2"/>
            <a:stretch>
              <a:fillRect l="0" t="0" r="0" b="0"/>
            </a:stretch>
          </a:blipFill>
        </p:spPr>
      </p:sp>
      <p:grpSp>
        <p:nvGrpSpPr>
          <p:cNvPr name="Group 3" id="3"/>
          <p:cNvGrpSpPr/>
          <p:nvPr/>
        </p:nvGrpSpPr>
        <p:grpSpPr>
          <a:xfrm rot="0">
            <a:off x="4830304" y="2633446"/>
            <a:ext cx="13214073" cy="1821226"/>
            <a:chOff x="0" y="0"/>
            <a:chExt cx="3480250" cy="479665"/>
          </a:xfrm>
        </p:grpSpPr>
        <p:sp>
          <p:nvSpPr>
            <p:cNvPr name="Freeform 4" id="4"/>
            <p:cNvSpPr/>
            <p:nvPr/>
          </p:nvSpPr>
          <p:spPr>
            <a:xfrm flipH="false" flipV="false" rot="0">
              <a:off x="0" y="0"/>
              <a:ext cx="3480250" cy="479665"/>
            </a:xfrm>
            <a:custGeom>
              <a:avLst/>
              <a:gdLst/>
              <a:ahLst/>
              <a:cxnLst/>
              <a:rect r="r" b="b" t="t" l="l"/>
              <a:pathLst>
                <a:path h="479665" w="3480250">
                  <a:moveTo>
                    <a:pt x="29880" y="0"/>
                  </a:moveTo>
                  <a:lnTo>
                    <a:pt x="3450370" y="0"/>
                  </a:lnTo>
                  <a:cubicBezTo>
                    <a:pt x="3466872" y="0"/>
                    <a:pt x="3480250" y="13378"/>
                    <a:pt x="3480250" y="29880"/>
                  </a:cubicBezTo>
                  <a:lnTo>
                    <a:pt x="3480250" y="449784"/>
                  </a:lnTo>
                  <a:cubicBezTo>
                    <a:pt x="3480250" y="466287"/>
                    <a:pt x="3466872" y="479665"/>
                    <a:pt x="3450370" y="479665"/>
                  </a:cubicBezTo>
                  <a:lnTo>
                    <a:pt x="29880" y="479665"/>
                  </a:lnTo>
                  <a:cubicBezTo>
                    <a:pt x="13378" y="479665"/>
                    <a:pt x="0" y="466287"/>
                    <a:pt x="0" y="449784"/>
                  </a:cubicBezTo>
                  <a:lnTo>
                    <a:pt x="0" y="29880"/>
                  </a:lnTo>
                  <a:cubicBezTo>
                    <a:pt x="0" y="13378"/>
                    <a:pt x="13378" y="0"/>
                    <a:pt x="29880" y="0"/>
                  </a:cubicBezTo>
                  <a:close/>
                </a:path>
              </a:pathLst>
            </a:custGeom>
            <a:solidFill>
              <a:srgbClr val="61A1BA"/>
            </a:solidFill>
          </p:spPr>
        </p:sp>
        <p:sp>
          <p:nvSpPr>
            <p:cNvPr name="TextBox 5" id="5"/>
            <p:cNvSpPr txBox="true"/>
            <p:nvPr/>
          </p:nvSpPr>
          <p:spPr>
            <a:xfrm>
              <a:off x="0" y="-38100"/>
              <a:ext cx="3480250" cy="517765"/>
            </a:xfrm>
            <a:prstGeom prst="rect">
              <a:avLst/>
            </a:prstGeom>
          </p:spPr>
          <p:txBody>
            <a:bodyPr anchor="ctr" rtlCol="false" tIns="50800" lIns="50800" bIns="50800" rIns="50800"/>
            <a:lstStyle/>
            <a:p>
              <a:pPr algn="ctr">
                <a:lnSpc>
                  <a:spcPts val="3375"/>
                </a:lnSpc>
              </a:pPr>
            </a:p>
          </p:txBody>
        </p:sp>
      </p:grpSp>
      <p:grpSp>
        <p:nvGrpSpPr>
          <p:cNvPr name="Group 6" id="6"/>
          <p:cNvGrpSpPr/>
          <p:nvPr/>
        </p:nvGrpSpPr>
        <p:grpSpPr>
          <a:xfrm rot="0">
            <a:off x="4830304" y="4692798"/>
            <a:ext cx="13214073" cy="1627884"/>
            <a:chOff x="0" y="0"/>
            <a:chExt cx="3480250" cy="428743"/>
          </a:xfrm>
        </p:grpSpPr>
        <p:sp>
          <p:nvSpPr>
            <p:cNvPr name="Freeform 7" id="7"/>
            <p:cNvSpPr/>
            <p:nvPr/>
          </p:nvSpPr>
          <p:spPr>
            <a:xfrm flipH="false" flipV="false" rot="0">
              <a:off x="0" y="0"/>
              <a:ext cx="3480250" cy="428743"/>
            </a:xfrm>
            <a:custGeom>
              <a:avLst/>
              <a:gdLst/>
              <a:ahLst/>
              <a:cxnLst/>
              <a:rect r="r" b="b" t="t" l="l"/>
              <a:pathLst>
                <a:path h="428743" w="3480250">
                  <a:moveTo>
                    <a:pt x="29880" y="0"/>
                  </a:moveTo>
                  <a:lnTo>
                    <a:pt x="3450370" y="0"/>
                  </a:lnTo>
                  <a:cubicBezTo>
                    <a:pt x="3466872" y="0"/>
                    <a:pt x="3480250" y="13378"/>
                    <a:pt x="3480250" y="29880"/>
                  </a:cubicBezTo>
                  <a:lnTo>
                    <a:pt x="3480250" y="398863"/>
                  </a:lnTo>
                  <a:cubicBezTo>
                    <a:pt x="3480250" y="415365"/>
                    <a:pt x="3466872" y="428743"/>
                    <a:pt x="3450370" y="428743"/>
                  </a:cubicBezTo>
                  <a:lnTo>
                    <a:pt x="29880" y="428743"/>
                  </a:lnTo>
                  <a:cubicBezTo>
                    <a:pt x="13378" y="428743"/>
                    <a:pt x="0" y="415365"/>
                    <a:pt x="0" y="398863"/>
                  </a:cubicBezTo>
                  <a:lnTo>
                    <a:pt x="0" y="29880"/>
                  </a:lnTo>
                  <a:cubicBezTo>
                    <a:pt x="0" y="13378"/>
                    <a:pt x="13378" y="0"/>
                    <a:pt x="29880" y="0"/>
                  </a:cubicBezTo>
                  <a:close/>
                </a:path>
              </a:pathLst>
            </a:custGeom>
            <a:solidFill>
              <a:srgbClr val="61A1BA"/>
            </a:solidFill>
          </p:spPr>
        </p:sp>
        <p:sp>
          <p:nvSpPr>
            <p:cNvPr name="TextBox 8" id="8"/>
            <p:cNvSpPr txBox="true"/>
            <p:nvPr/>
          </p:nvSpPr>
          <p:spPr>
            <a:xfrm>
              <a:off x="0" y="-38100"/>
              <a:ext cx="3480250" cy="466843"/>
            </a:xfrm>
            <a:prstGeom prst="rect">
              <a:avLst/>
            </a:prstGeom>
          </p:spPr>
          <p:txBody>
            <a:bodyPr anchor="ctr" rtlCol="false" tIns="50800" lIns="50800" bIns="50800" rIns="50800"/>
            <a:lstStyle/>
            <a:p>
              <a:pPr algn="ctr">
                <a:lnSpc>
                  <a:spcPts val="3375"/>
                </a:lnSpc>
              </a:pPr>
            </a:p>
          </p:txBody>
        </p:sp>
      </p:grpSp>
      <p:grpSp>
        <p:nvGrpSpPr>
          <p:cNvPr name="Group 9" id="9"/>
          <p:cNvGrpSpPr/>
          <p:nvPr/>
        </p:nvGrpSpPr>
        <p:grpSpPr>
          <a:xfrm rot="0">
            <a:off x="4830304" y="6568578"/>
            <a:ext cx="13214073" cy="1627884"/>
            <a:chOff x="0" y="0"/>
            <a:chExt cx="3480250" cy="428743"/>
          </a:xfrm>
        </p:grpSpPr>
        <p:sp>
          <p:nvSpPr>
            <p:cNvPr name="Freeform 10" id="10"/>
            <p:cNvSpPr/>
            <p:nvPr/>
          </p:nvSpPr>
          <p:spPr>
            <a:xfrm flipH="false" flipV="false" rot="0">
              <a:off x="0" y="0"/>
              <a:ext cx="3480250" cy="428743"/>
            </a:xfrm>
            <a:custGeom>
              <a:avLst/>
              <a:gdLst/>
              <a:ahLst/>
              <a:cxnLst/>
              <a:rect r="r" b="b" t="t" l="l"/>
              <a:pathLst>
                <a:path h="428743" w="3480250">
                  <a:moveTo>
                    <a:pt x="29880" y="0"/>
                  </a:moveTo>
                  <a:lnTo>
                    <a:pt x="3450370" y="0"/>
                  </a:lnTo>
                  <a:cubicBezTo>
                    <a:pt x="3466872" y="0"/>
                    <a:pt x="3480250" y="13378"/>
                    <a:pt x="3480250" y="29880"/>
                  </a:cubicBezTo>
                  <a:lnTo>
                    <a:pt x="3480250" y="398863"/>
                  </a:lnTo>
                  <a:cubicBezTo>
                    <a:pt x="3480250" y="415365"/>
                    <a:pt x="3466872" y="428743"/>
                    <a:pt x="3450370" y="428743"/>
                  </a:cubicBezTo>
                  <a:lnTo>
                    <a:pt x="29880" y="428743"/>
                  </a:lnTo>
                  <a:cubicBezTo>
                    <a:pt x="13378" y="428743"/>
                    <a:pt x="0" y="415365"/>
                    <a:pt x="0" y="398863"/>
                  </a:cubicBezTo>
                  <a:lnTo>
                    <a:pt x="0" y="29880"/>
                  </a:lnTo>
                  <a:cubicBezTo>
                    <a:pt x="0" y="13378"/>
                    <a:pt x="13378" y="0"/>
                    <a:pt x="29880" y="0"/>
                  </a:cubicBezTo>
                  <a:close/>
                </a:path>
              </a:pathLst>
            </a:custGeom>
            <a:solidFill>
              <a:srgbClr val="61A1BA"/>
            </a:solidFill>
          </p:spPr>
        </p:sp>
        <p:sp>
          <p:nvSpPr>
            <p:cNvPr name="TextBox 11" id="11"/>
            <p:cNvSpPr txBox="true"/>
            <p:nvPr/>
          </p:nvSpPr>
          <p:spPr>
            <a:xfrm>
              <a:off x="0" y="-38100"/>
              <a:ext cx="3480250" cy="466843"/>
            </a:xfrm>
            <a:prstGeom prst="rect">
              <a:avLst/>
            </a:prstGeom>
          </p:spPr>
          <p:txBody>
            <a:bodyPr anchor="ctr" rtlCol="false" tIns="50800" lIns="50800" bIns="50800" rIns="50800"/>
            <a:lstStyle/>
            <a:p>
              <a:pPr algn="ctr">
                <a:lnSpc>
                  <a:spcPts val="3375"/>
                </a:lnSpc>
              </a:pPr>
            </a:p>
          </p:txBody>
        </p:sp>
      </p:grpSp>
      <p:grpSp>
        <p:nvGrpSpPr>
          <p:cNvPr name="Group 12" id="12"/>
          <p:cNvGrpSpPr/>
          <p:nvPr/>
        </p:nvGrpSpPr>
        <p:grpSpPr>
          <a:xfrm rot="0">
            <a:off x="4830304" y="8444358"/>
            <a:ext cx="13214073" cy="1627884"/>
            <a:chOff x="0" y="0"/>
            <a:chExt cx="3480250" cy="428743"/>
          </a:xfrm>
        </p:grpSpPr>
        <p:sp>
          <p:nvSpPr>
            <p:cNvPr name="Freeform 13" id="13"/>
            <p:cNvSpPr/>
            <p:nvPr/>
          </p:nvSpPr>
          <p:spPr>
            <a:xfrm flipH="false" flipV="false" rot="0">
              <a:off x="0" y="0"/>
              <a:ext cx="3480250" cy="428743"/>
            </a:xfrm>
            <a:custGeom>
              <a:avLst/>
              <a:gdLst/>
              <a:ahLst/>
              <a:cxnLst/>
              <a:rect r="r" b="b" t="t" l="l"/>
              <a:pathLst>
                <a:path h="428743" w="3480250">
                  <a:moveTo>
                    <a:pt x="29880" y="0"/>
                  </a:moveTo>
                  <a:lnTo>
                    <a:pt x="3450370" y="0"/>
                  </a:lnTo>
                  <a:cubicBezTo>
                    <a:pt x="3466872" y="0"/>
                    <a:pt x="3480250" y="13378"/>
                    <a:pt x="3480250" y="29880"/>
                  </a:cubicBezTo>
                  <a:lnTo>
                    <a:pt x="3480250" y="398863"/>
                  </a:lnTo>
                  <a:cubicBezTo>
                    <a:pt x="3480250" y="415365"/>
                    <a:pt x="3466872" y="428743"/>
                    <a:pt x="3450370" y="428743"/>
                  </a:cubicBezTo>
                  <a:lnTo>
                    <a:pt x="29880" y="428743"/>
                  </a:lnTo>
                  <a:cubicBezTo>
                    <a:pt x="13378" y="428743"/>
                    <a:pt x="0" y="415365"/>
                    <a:pt x="0" y="398863"/>
                  </a:cubicBezTo>
                  <a:lnTo>
                    <a:pt x="0" y="29880"/>
                  </a:lnTo>
                  <a:cubicBezTo>
                    <a:pt x="0" y="13378"/>
                    <a:pt x="13378" y="0"/>
                    <a:pt x="29880" y="0"/>
                  </a:cubicBezTo>
                  <a:close/>
                </a:path>
              </a:pathLst>
            </a:custGeom>
            <a:solidFill>
              <a:srgbClr val="61A1BA"/>
            </a:solidFill>
          </p:spPr>
        </p:sp>
        <p:sp>
          <p:nvSpPr>
            <p:cNvPr name="TextBox 14" id="14"/>
            <p:cNvSpPr txBox="true"/>
            <p:nvPr/>
          </p:nvSpPr>
          <p:spPr>
            <a:xfrm>
              <a:off x="0" y="-38100"/>
              <a:ext cx="3480250" cy="466843"/>
            </a:xfrm>
            <a:prstGeom prst="rect">
              <a:avLst/>
            </a:prstGeom>
          </p:spPr>
          <p:txBody>
            <a:bodyPr anchor="ctr" rtlCol="false" tIns="50800" lIns="50800" bIns="50800" rIns="50800"/>
            <a:lstStyle/>
            <a:p>
              <a:pPr algn="ctr">
                <a:lnSpc>
                  <a:spcPts val="3375"/>
                </a:lnSpc>
              </a:pPr>
            </a:p>
          </p:txBody>
        </p:sp>
      </p:grpSp>
      <p:grpSp>
        <p:nvGrpSpPr>
          <p:cNvPr name="Group 15" id="15"/>
          <p:cNvGrpSpPr/>
          <p:nvPr/>
        </p:nvGrpSpPr>
        <p:grpSpPr>
          <a:xfrm rot="0">
            <a:off x="340173" y="2819037"/>
            <a:ext cx="4231827" cy="5371489"/>
            <a:chOff x="0" y="0"/>
            <a:chExt cx="570551" cy="724205"/>
          </a:xfrm>
        </p:grpSpPr>
        <p:sp>
          <p:nvSpPr>
            <p:cNvPr name="Freeform 16" id="16"/>
            <p:cNvSpPr/>
            <p:nvPr/>
          </p:nvSpPr>
          <p:spPr>
            <a:xfrm flipH="false" flipV="false" rot="0">
              <a:off x="0" y="0"/>
              <a:ext cx="570551" cy="724205"/>
            </a:xfrm>
            <a:custGeom>
              <a:avLst/>
              <a:gdLst/>
              <a:ahLst/>
              <a:cxnLst/>
              <a:rect r="r" b="b" t="t" l="l"/>
              <a:pathLst>
                <a:path h="724205" w="570551">
                  <a:moveTo>
                    <a:pt x="190286" y="705136"/>
                  </a:moveTo>
                  <a:cubicBezTo>
                    <a:pt x="219537" y="716649"/>
                    <a:pt x="252791" y="724205"/>
                    <a:pt x="285429" y="724205"/>
                  </a:cubicBezTo>
                  <a:cubicBezTo>
                    <a:pt x="318068" y="724205"/>
                    <a:pt x="349475" y="717728"/>
                    <a:pt x="378417" y="706214"/>
                  </a:cubicBezTo>
                  <a:cubicBezTo>
                    <a:pt x="379034" y="705854"/>
                    <a:pt x="379649" y="705854"/>
                    <a:pt x="380265" y="705495"/>
                  </a:cubicBezTo>
                  <a:cubicBezTo>
                    <a:pt x="488956" y="659440"/>
                    <a:pt x="569012" y="537826"/>
                    <a:pt x="570551" y="397671"/>
                  </a:cubicBezTo>
                  <a:lnTo>
                    <a:pt x="570551" y="0"/>
                  </a:lnTo>
                  <a:lnTo>
                    <a:pt x="0" y="0"/>
                  </a:lnTo>
                  <a:lnTo>
                    <a:pt x="0" y="397375"/>
                  </a:lnTo>
                  <a:cubicBezTo>
                    <a:pt x="1540" y="538545"/>
                    <a:pt x="80364" y="660160"/>
                    <a:pt x="190286" y="705136"/>
                  </a:cubicBezTo>
                  <a:close/>
                </a:path>
              </a:pathLst>
            </a:custGeom>
            <a:solidFill>
              <a:srgbClr val="61A1BA"/>
            </a:solidFill>
          </p:spPr>
        </p:sp>
        <p:sp>
          <p:nvSpPr>
            <p:cNvPr name="TextBox 17" id="17"/>
            <p:cNvSpPr txBox="true"/>
            <p:nvPr/>
          </p:nvSpPr>
          <p:spPr>
            <a:xfrm>
              <a:off x="0" y="-38100"/>
              <a:ext cx="570551" cy="635305"/>
            </a:xfrm>
            <a:prstGeom prst="rect">
              <a:avLst/>
            </a:prstGeom>
          </p:spPr>
          <p:txBody>
            <a:bodyPr anchor="ctr" rtlCol="false" tIns="50800" lIns="50800" bIns="50800" rIns="50800"/>
            <a:lstStyle/>
            <a:p>
              <a:pPr algn="ctr">
                <a:lnSpc>
                  <a:spcPts val="3375"/>
                </a:lnSpc>
              </a:pPr>
            </a:p>
          </p:txBody>
        </p:sp>
      </p:grpSp>
      <p:grpSp>
        <p:nvGrpSpPr>
          <p:cNvPr name="Group 18" id="18"/>
          <p:cNvGrpSpPr/>
          <p:nvPr/>
        </p:nvGrpSpPr>
        <p:grpSpPr>
          <a:xfrm rot="0">
            <a:off x="340173" y="8606970"/>
            <a:ext cx="4231827" cy="1302659"/>
            <a:chOff x="0" y="0"/>
            <a:chExt cx="1114555" cy="343087"/>
          </a:xfrm>
        </p:grpSpPr>
        <p:sp>
          <p:nvSpPr>
            <p:cNvPr name="Freeform 19" id="19"/>
            <p:cNvSpPr/>
            <p:nvPr/>
          </p:nvSpPr>
          <p:spPr>
            <a:xfrm flipH="false" flipV="false" rot="0">
              <a:off x="0" y="0"/>
              <a:ext cx="1114555" cy="343087"/>
            </a:xfrm>
            <a:custGeom>
              <a:avLst/>
              <a:gdLst/>
              <a:ahLst/>
              <a:cxnLst/>
              <a:rect r="r" b="b" t="t" l="l"/>
              <a:pathLst>
                <a:path h="343087" w="1114555">
                  <a:moveTo>
                    <a:pt x="93302" y="0"/>
                  </a:moveTo>
                  <a:lnTo>
                    <a:pt x="1021253" y="0"/>
                  </a:lnTo>
                  <a:cubicBezTo>
                    <a:pt x="1045999" y="0"/>
                    <a:pt x="1069730" y="9830"/>
                    <a:pt x="1087228" y="27328"/>
                  </a:cubicBezTo>
                  <a:cubicBezTo>
                    <a:pt x="1104725" y="44825"/>
                    <a:pt x="1114555" y="68557"/>
                    <a:pt x="1114555" y="93302"/>
                  </a:cubicBezTo>
                  <a:lnTo>
                    <a:pt x="1114555" y="249785"/>
                  </a:lnTo>
                  <a:cubicBezTo>
                    <a:pt x="1114555" y="301314"/>
                    <a:pt x="1072783" y="343087"/>
                    <a:pt x="1021253" y="343087"/>
                  </a:cubicBezTo>
                  <a:lnTo>
                    <a:pt x="93302" y="343087"/>
                  </a:lnTo>
                  <a:cubicBezTo>
                    <a:pt x="41773" y="343087"/>
                    <a:pt x="0" y="301314"/>
                    <a:pt x="0" y="249785"/>
                  </a:cubicBezTo>
                  <a:lnTo>
                    <a:pt x="0" y="93302"/>
                  </a:lnTo>
                  <a:cubicBezTo>
                    <a:pt x="0" y="41773"/>
                    <a:pt x="41773" y="0"/>
                    <a:pt x="93302" y="0"/>
                  </a:cubicBezTo>
                  <a:close/>
                </a:path>
              </a:pathLst>
            </a:custGeom>
            <a:solidFill>
              <a:srgbClr val="61A1BA"/>
            </a:solidFill>
          </p:spPr>
        </p:sp>
        <p:sp>
          <p:nvSpPr>
            <p:cNvPr name="TextBox 20" id="20"/>
            <p:cNvSpPr txBox="true"/>
            <p:nvPr/>
          </p:nvSpPr>
          <p:spPr>
            <a:xfrm>
              <a:off x="0" y="-38100"/>
              <a:ext cx="1114555" cy="381187"/>
            </a:xfrm>
            <a:prstGeom prst="rect">
              <a:avLst/>
            </a:prstGeom>
          </p:spPr>
          <p:txBody>
            <a:bodyPr anchor="ctr" rtlCol="false" tIns="50800" lIns="50800" bIns="50800" rIns="50800"/>
            <a:lstStyle/>
            <a:p>
              <a:pPr algn="ctr">
                <a:lnSpc>
                  <a:spcPts val="3375"/>
                </a:lnSpc>
              </a:pPr>
            </a:p>
          </p:txBody>
        </p:sp>
      </p:grpSp>
      <p:sp>
        <p:nvSpPr>
          <p:cNvPr name="TextBox 21" id="21"/>
          <p:cNvSpPr txBox="true"/>
          <p:nvPr/>
        </p:nvSpPr>
        <p:spPr>
          <a:xfrm rot="0">
            <a:off x="-148017" y="9210675"/>
            <a:ext cx="5163374" cy="422341"/>
          </a:xfrm>
          <a:prstGeom prst="rect">
            <a:avLst/>
          </a:prstGeom>
        </p:spPr>
        <p:txBody>
          <a:bodyPr anchor="t" rtlCol="false" tIns="0" lIns="0" bIns="0" rIns="0">
            <a:spAutoFit/>
          </a:bodyPr>
          <a:lstStyle/>
          <a:p>
            <a:pPr algn="ctr">
              <a:lnSpc>
                <a:spcPts val="3499"/>
              </a:lnSpc>
              <a:spcBef>
                <a:spcPct val="0"/>
              </a:spcBef>
            </a:pPr>
            <a:r>
              <a:rPr lang="en-US" b="true" sz="2499" spc="149">
                <a:solidFill>
                  <a:srgbClr val="000000"/>
                </a:solidFill>
                <a:latin typeface="Open Sans Bold"/>
                <a:ea typeface="Open Sans Bold"/>
                <a:cs typeface="Open Sans Bold"/>
                <a:sym typeface="Open Sans Bold"/>
              </a:rPr>
              <a:t>College Student</a:t>
            </a:r>
          </a:p>
        </p:txBody>
      </p:sp>
      <p:sp>
        <p:nvSpPr>
          <p:cNvPr name="TextBox 22" id="22"/>
          <p:cNvSpPr txBox="true"/>
          <p:nvPr/>
        </p:nvSpPr>
        <p:spPr>
          <a:xfrm rot="0">
            <a:off x="-148017" y="8843294"/>
            <a:ext cx="5163374" cy="422341"/>
          </a:xfrm>
          <a:prstGeom prst="rect">
            <a:avLst/>
          </a:prstGeom>
        </p:spPr>
        <p:txBody>
          <a:bodyPr anchor="t" rtlCol="false" tIns="0" lIns="0" bIns="0" rIns="0">
            <a:spAutoFit/>
          </a:bodyPr>
          <a:lstStyle/>
          <a:p>
            <a:pPr algn="ctr">
              <a:lnSpc>
                <a:spcPts val="3499"/>
              </a:lnSpc>
              <a:spcBef>
                <a:spcPct val="0"/>
              </a:spcBef>
            </a:pPr>
            <a:r>
              <a:rPr lang="en-US" b="true" sz="2499" spc="149">
                <a:solidFill>
                  <a:srgbClr val="000000"/>
                </a:solidFill>
                <a:latin typeface="Open Sans Bold"/>
                <a:ea typeface="Open Sans Bold"/>
                <a:cs typeface="Open Sans Bold"/>
                <a:sym typeface="Open Sans Bold"/>
              </a:rPr>
              <a:t>Ali</a:t>
            </a:r>
          </a:p>
        </p:txBody>
      </p:sp>
      <p:sp>
        <p:nvSpPr>
          <p:cNvPr name="TextBox 23" id="23"/>
          <p:cNvSpPr txBox="true"/>
          <p:nvPr/>
        </p:nvSpPr>
        <p:spPr>
          <a:xfrm rot="0">
            <a:off x="4830304" y="2710002"/>
            <a:ext cx="13272643" cy="1820042"/>
          </a:xfrm>
          <a:prstGeom prst="rect">
            <a:avLst/>
          </a:prstGeom>
        </p:spPr>
        <p:txBody>
          <a:bodyPr anchor="t" rtlCol="false" tIns="0" lIns="0" bIns="0" rIns="0">
            <a:spAutoFit/>
          </a:bodyPr>
          <a:lstStyle/>
          <a:p>
            <a:pPr algn="ctr">
              <a:lnSpc>
                <a:spcPts val="3640"/>
              </a:lnSpc>
            </a:pPr>
            <a:r>
              <a:rPr lang="en-US" sz="2600" spc="156">
                <a:solidFill>
                  <a:srgbClr val="000000"/>
                </a:solidFill>
                <a:latin typeface="Canva Sans"/>
                <a:ea typeface="Canva Sans"/>
                <a:cs typeface="Canva Sans"/>
                <a:sym typeface="Canva Sans"/>
              </a:rPr>
              <a:t>Bio: Ali is in his twenties, single uses social media to search for clinics, looks for offers and discounts, reads reviews, prefers to book online, and is influenced by friends’ recommendations.</a:t>
            </a:r>
          </a:p>
          <a:p>
            <a:pPr algn="ctr">
              <a:lnSpc>
                <a:spcPts val="3640"/>
              </a:lnSpc>
              <a:spcBef>
                <a:spcPct val="0"/>
              </a:spcBef>
            </a:pPr>
          </a:p>
        </p:txBody>
      </p:sp>
      <p:sp>
        <p:nvSpPr>
          <p:cNvPr name="TextBox 24" id="24"/>
          <p:cNvSpPr txBox="true"/>
          <p:nvPr/>
        </p:nvSpPr>
        <p:spPr>
          <a:xfrm rot="0">
            <a:off x="5015357" y="4848647"/>
            <a:ext cx="13214073" cy="1307816"/>
          </a:xfrm>
          <a:prstGeom prst="rect">
            <a:avLst/>
          </a:prstGeom>
        </p:spPr>
        <p:txBody>
          <a:bodyPr anchor="t" rtlCol="false" tIns="0" lIns="0" bIns="0" rIns="0">
            <a:spAutoFit/>
          </a:bodyPr>
          <a:lstStyle/>
          <a:p>
            <a:pPr algn="ctr">
              <a:lnSpc>
                <a:spcPts val="3515"/>
              </a:lnSpc>
              <a:spcBef>
                <a:spcPct val="0"/>
              </a:spcBef>
            </a:pPr>
            <a:r>
              <a:rPr lang="en-US" b="true" sz="2511" spc="90">
                <a:solidFill>
                  <a:srgbClr val="000000"/>
                </a:solidFill>
                <a:latin typeface="Open Sans Bold"/>
                <a:ea typeface="Open Sans Bold"/>
                <a:cs typeface="Open Sans Bold"/>
                <a:sym typeface="Open Sans Bold"/>
              </a:rPr>
              <a:t>Goal: Wanting to have an attractive smile to boost his self-confidence in social relationships, he is looking for a clinic that offers special offers for students.</a:t>
            </a:r>
          </a:p>
        </p:txBody>
      </p:sp>
      <p:sp>
        <p:nvSpPr>
          <p:cNvPr name="TextBox 25" id="25"/>
          <p:cNvSpPr txBox="true"/>
          <p:nvPr/>
        </p:nvSpPr>
        <p:spPr>
          <a:xfrm rot="0">
            <a:off x="5015357" y="6530478"/>
            <a:ext cx="12770716" cy="1691356"/>
          </a:xfrm>
          <a:prstGeom prst="rect">
            <a:avLst/>
          </a:prstGeom>
        </p:spPr>
        <p:txBody>
          <a:bodyPr anchor="t" rtlCol="false" tIns="0" lIns="0" bIns="0" rIns="0">
            <a:spAutoFit/>
          </a:bodyPr>
          <a:lstStyle/>
          <a:p>
            <a:pPr algn="ctr">
              <a:lnSpc>
                <a:spcPts val="3375"/>
              </a:lnSpc>
              <a:spcBef>
                <a:spcPct val="0"/>
              </a:spcBef>
            </a:pPr>
            <a:r>
              <a:rPr lang="en-US" b="true" sz="2411" spc="144">
                <a:solidFill>
                  <a:srgbClr val="000000"/>
                </a:solidFill>
                <a:latin typeface="Open Sans Bold"/>
                <a:ea typeface="Open Sans Bold"/>
                <a:cs typeface="Open Sans Bold"/>
                <a:sym typeface="Open Sans Bold"/>
              </a:rPr>
              <a:t>Challenges:  He cares about his dental health in general but may procrastinate visiting the doctor due to costs or fear. He has a limited budget. He prefers clinics that offer installments. He is looking for a clinic close to the university.</a:t>
            </a:r>
            <a:r>
              <a:rPr lang="en-US" b="true" sz="2411" spc="144">
                <a:solidFill>
                  <a:srgbClr val="000000"/>
                </a:solidFill>
                <a:latin typeface="Open Sans Bold"/>
                <a:ea typeface="Open Sans Bold"/>
                <a:cs typeface="Open Sans Bold"/>
                <a:sym typeface="Open Sans Bold"/>
              </a:rPr>
              <a:t>.</a:t>
            </a:r>
          </a:p>
        </p:txBody>
      </p:sp>
      <p:sp>
        <p:nvSpPr>
          <p:cNvPr name="TextBox 26" id="26"/>
          <p:cNvSpPr txBox="true"/>
          <p:nvPr/>
        </p:nvSpPr>
        <p:spPr>
          <a:xfrm rot="0">
            <a:off x="5015357" y="8568870"/>
            <a:ext cx="13029020" cy="1262731"/>
          </a:xfrm>
          <a:prstGeom prst="rect">
            <a:avLst/>
          </a:prstGeom>
        </p:spPr>
        <p:txBody>
          <a:bodyPr anchor="t" rtlCol="false" tIns="0" lIns="0" bIns="0" rIns="0">
            <a:spAutoFit/>
          </a:bodyPr>
          <a:lstStyle/>
          <a:p>
            <a:pPr algn="ctr">
              <a:lnSpc>
                <a:spcPts val="3375"/>
              </a:lnSpc>
              <a:spcBef>
                <a:spcPct val="0"/>
              </a:spcBef>
            </a:pPr>
            <a:r>
              <a:rPr lang="en-US" b="true" sz="2411" spc="144">
                <a:solidFill>
                  <a:srgbClr val="000000"/>
                </a:solidFill>
                <a:latin typeface="Open Sans Bold"/>
                <a:ea typeface="Open Sans Bold"/>
                <a:cs typeface="Open Sans Bold"/>
                <a:sym typeface="Open Sans Bold"/>
              </a:rPr>
              <a:t>Pain points: </a:t>
            </a:r>
            <a:r>
              <a:rPr lang="en-US" b="true" sz="2411" spc="144">
                <a:solidFill>
                  <a:srgbClr val="000000"/>
                </a:solidFill>
                <a:latin typeface="Open Sans Bold"/>
                <a:ea typeface="Open Sans Bold"/>
                <a:cs typeface="Open Sans Bold"/>
                <a:sym typeface="Open Sans Bold"/>
              </a:rPr>
              <a:t>He suffers from diabetes and the complications associated with tooth extraction. He wishes to replace these teeth but is uncertain about whether to choose commercial implants or fixed bridge</a:t>
            </a:r>
          </a:p>
        </p:txBody>
      </p:sp>
      <p:grpSp>
        <p:nvGrpSpPr>
          <p:cNvPr name="Group 27" id="27"/>
          <p:cNvGrpSpPr/>
          <p:nvPr/>
        </p:nvGrpSpPr>
        <p:grpSpPr>
          <a:xfrm rot="0">
            <a:off x="626356" y="3157306"/>
            <a:ext cx="3614628" cy="4578507"/>
            <a:chOff x="0" y="0"/>
            <a:chExt cx="6108573" cy="7737489"/>
          </a:xfrm>
        </p:grpSpPr>
        <p:sp>
          <p:nvSpPr>
            <p:cNvPr name="Freeform 28" id="28"/>
            <p:cNvSpPr/>
            <p:nvPr/>
          </p:nvSpPr>
          <p:spPr>
            <a:xfrm flipH="false" flipV="false" rot="0">
              <a:off x="0" y="0"/>
              <a:ext cx="6108573" cy="7737489"/>
            </a:xfrm>
            <a:custGeom>
              <a:avLst/>
              <a:gdLst/>
              <a:ahLst/>
              <a:cxnLst/>
              <a:rect r="r" b="b" t="t" l="l"/>
              <a:pathLst>
                <a:path h="7737489" w="6108573">
                  <a:moveTo>
                    <a:pt x="6108573" y="0"/>
                  </a:moveTo>
                  <a:lnTo>
                    <a:pt x="6108573" y="4015447"/>
                  </a:lnTo>
                  <a:cubicBezTo>
                    <a:pt x="6108573" y="6071143"/>
                    <a:pt x="4741164" y="7737489"/>
                    <a:pt x="3054350" y="7737489"/>
                  </a:cubicBezTo>
                  <a:cubicBezTo>
                    <a:pt x="1367536" y="7737489"/>
                    <a:pt x="0" y="6071143"/>
                    <a:pt x="0" y="4015602"/>
                  </a:cubicBezTo>
                  <a:lnTo>
                    <a:pt x="0" y="0"/>
                  </a:lnTo>
                  <a:lnTo>
                    <a:pt x="6108573" y="0"/>
                  </a:lnTo>
                  <a:close/>
                </a:path>
              </a:pathLst>
            </a:custGeom>
            <a:blipFill>
              <a:blip r:embed="rId3"/>
              <a:stretch>
                <a:fillRect l="0" t="-4166" r="0" b="-4166"/>
              </a:stretch>
            </a:blipFill>
          </p:spPr>
        </p:sp>
      </p:grpSp>
      <p:grpSp>
        <p:nvGrpSpPr>
          <p:cNvPr name="Group 29" id="29"/>
          <p:cNvGrpSpPr/>
          <p:nvPr/>
        </p:nvGrpSpPr>
        <p:grpSpPr>
          <a:xfrm rot="0">
            <a:off x="0" y="0"/>
            <a:ext cx="9144000" cy="1543050"/>
            <a:chOff x="0" y="0"/>
            <a:chExt cx="12192000" cy="2057400"/>
          </a:xfrm>
        </p:grpSpPr>
        <p:grpSp>
          <p:nvGrpSpPr>
            <p:cNvPr name="Group 30" id="30"/>
            <p:cNvGrpSpPr/>
            <p:nvPr/>
          </p:nvGrpSpPr>
          <p:grpSpPr>
            <a:xfrm rot="0">
              <a:off x="0" y="0"/>
              <a:ext cx="12192000" cy="2057400"/>
              <a:chOff x="0" y="0"/>
              <a:chExt cx="2408296" cy="406400"/>
            </a:xfrm>
          </p:grpSpPr>
          <p:sp>
            <p:nvSpPr>
              <p:cNvPr name="Freeform 31" id="31"/>
              <p:cNvSpPr/>
              <p:nvPr/>
            </p:nvSpPr>
            <p:spPr>
              <a:xfrm flipH="false" flipV="false" rot="0">
                <a:off x="0" y="0"/>
                <a:ext cx="2408296" cy="406400"/>
              </a:xfrm>
              <a:custGeom>
                <a:avLst/>
                <a:gdLst/>
                <a:ahLst/>
                <a:cxnLst/>
                <a:rect r="r" b="b" t="t" l="l"/>
                <a:pathLst>
                  <a:path h="406400" w="2408296">
                    <a:moveTo>
                      <a:pt x="2205096" y="0"/>
                    </a:moveTo>
                    <a:lnTo>
                      <a:pt x="0" y="0"/>
                    </a:lnTo>
                    <a:lnTo>
                      <a:pt x="0" y="406400"/>
                    </a:lnTo>
                    <a:lnTo>
                      <a:pt x="2205096" y="406400"/>
                    </a:lnTo>
                    <a:lnTo>
                      <a:pt x="2408296" y="203200"/>
                    </a:lnTo>
                    <a:lnTo>
                      <a:pt x="2205096" y="0"/>
                    </a:lnTo>
                    <a:close/>
                  </a:path>
                </a:pathLst>
              </a:custGeom>
              <a:solidFill>
                <a:srgbClr val="61A1BA"/>
              </a:solidFill>
            </p:spPr>
          </p:sp>
          <p:sp>
            <p:nvSpPr>
              <p:cNvPr name="TextBox 32" id="32"/>
              <p:cNvSpPr txBox="true"/>
              <p:nvPr/>
            </p:nvSpPr>
            <p:spPr>
              <a:xfrm>
                <a:off x="0" y="-38100"/>
                <a:ext cx="2293996" cy="444500"/>
              </a:xfrm>
              <a:prstGeom prst="rect">
                <a:avLst/>
              </a:prstGeom>
            </p:spPr>
            <p:txBody>
              <a:bodyPr anchor="ctr" rtlCol="false" tIns="50800" lIns="50800" bIns="50800" rIns="50800"/>
              <a:lstStyle/>
              <a:p>
                <a:pPr algn="ctr">
                  <a:lnSpc>
                    <a:spcPts val="3375"/>
                  </a:lnSpc>
                </a:pPr>
              </a:p>
            </p:txBody>
          </p:sp>
        </p:grpSp>
        <p:sp>
          <p:nvSpPr>
            <p:cNvPr name="TextBox 33" id="33"/>
            <p:cNvSpPr txBox="true"/>
            <p:nvPr/>
          </p:nvSpPr>
          <p:spPr>
            <a:xfrm rot="0">
              <a:off x="1856089" y="145806"/>
              <a:ext cx="7238560" cy="1333456"/>
            </a:xfrm>
            <a:prstGeom prst="rect">
              <a:avLst/>
            </a:prstGeom>
          </p:spPr>
          <p:txBody>
            <a:bodyPr anchor="t" rtlCol="false" tIns="0" lIns="0" bIns="0" rIns="0">
              <a:spAutoFit/>
            </a:bodyPr>
            <a:lstStyle/>
            <a:p>
              <a:pPr algn="ctr">
                <a:lnSpc>
                  <a:spcPts val="8400"/>
                </a:lnSpc>
                <a:spcBef>
                  <a:spcPct val="0"/>
                </a:spcBef>
              </a:pPr>
              <a:r>
                <a:rPr lang="en-US" b="true" sz="6000">
                  <a:solidFill>
                    <a:srgbClr val="000000"/>
                  </a:solidFill>
                  <a:latin typeface="Canva Sans Bold"/>
                  <a:ea typeface="Canva Sans Bold"/>
                  <a:cs typeface="Canva Sans Bold"/>
                  <a:sym typeface="Canva Sans Bold"/>
                </a:rPr>
                <a:t>Buyer Persona</a:t>
              </a:r>
            </a:p>
          </p:txBody>
        </p:sp>
      </p:gr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387A92"/>
        </a:solidFill>
      </p:bgPr>
    </p:bg>
    <p:spTree>
      <p:nvGrpSpPr>
        <p:cNvPr id="1" name=""/>
        <p:cNvGrpSpPr/>
        <p:nvPr/>
      </p:nvGrpSpPr>
      <p:grpSpPr>
        <a:xfrm>
          <a:off x="0" y="0"/>
          <a:ext cx="0" cy="0"/>
          <a:chOff x="0" y="0"/>
          <a:chExt cx="0" cy="0"/>
        </a:xfrm>
      </p:grpSpPr>
      <p:sp>
        <p:nvSpPr>
          <p:cNvPr name="Freeform 2" id="2"/>
          <p:cNvSpPr/>
          <p:nvPr/>
        </p:nvSpPr>
        <p:spPr>
          <a:xfrm flipH="false" flipV="false" rot="0">
            <a:off x="15085907" y="-779923"/>
            <a:ext cx="4008003" cy="4008003"/>
          </a:xfrm>
          <a:custGeom>
            <a:avLst/>
            <a:gdLst/>
            <a:ahLst/>
            <a:cxnLst/>
            <a:rect r="r" b="b" t="t" l="l"/>
            <a:pathLst>
              <a:path h="4008003" w="4008003">
                <a:moveTo>
                  <a:pt x="0" y="0"/>
                </a:moveTo>
                <a:lnTo>
                  <a:pt x="4008003" y="0"/>
                </a:lnTo>
                <a:lnTo>
                  <a:pt x="4008003" y="4008003"/>
                </a:lnTo>
                <a:lnTo>
                  <a:pt x="0" y="4008003"/>
                </a:lnTo>
                <a:lnTo>
                  <a:pt x="0" y="0"/>
                </a:lnTo>
                <a:close/>
              </a:path>
            </a:pathLst>
          </a:custGeom>
          <a:blipFill>
            <a:blip r:embed="rId2"/>
            <a:stretch>
              <a:fillRect l="0" t="0" r="0" b="0"/>
            </a:stretch>
          </a:blipFill>
        </p:spPr>
      </p:sp>
      <p:grpSp>
        <p:nvGrpSpPr>
          <p:cNvPr name="Group 3" id="3"/>
          <p:cNvGrpSpPr/>
          <p:nvPr/>
        </p:nvGrpSpPr>
        <p:grpSpPr>
          <a:xfrm rot="0">
            <a:off x="4830304" y="2633446"/>
            <a:ext cx="13214073" cy="1821226"/>
            <a:chOff x="0" y="0"/>
            <a:chExt cx="3480250" cy="479665"/>
          </a:xfrm>
        </p:grpSpPr>
        <p:sp>
          <p:nvSpPr>
            <p:cNvPr name="Freeform 4" id="4"/>
            <p:cNvSpPr/>
            <p:nvPr/>
          </p:nvSpPr>
          <p:spPr>
            <a:xfrm flipH="false" flipV="false" rot="0">
              <a:off x="0" y="0"/>
              <a:ext cx="3480250" cy="479665"/>
            </a:xfrm>
            <a:custGeom>
              <a:avLst/>
              <a:gdLst/>
              <a:ahLst/>
              <a:cxnLst/>
              <a:rect r="r" b="b" t="t" l="l"/>
              <a:pathLst>
                <a:path h="479665" w="3480250">
                  <a:moveTo>
                    <a:pt x="29880" y="0"/>
                  </a:moveTo>
                  <a:lnTo>
                    <a:pt x="3450370" y="0"/>
                  </a:lnTo>
                  <a:cubicBezTo>
                    <a:pt x="3466872" y="0"/>
                    <a:pt x="3480250" y="13378"/>
                    <a:pt x="3480250" y="29880"/>
                  </a:cubicBezTo>
                  <a:lnTo>
                    <a:pt x="3480250" y="449784"/>
                  </a:lnTo>
                  <a:cubicBezTo>
                    <a:pt x="3480250" y="466287"/>
                    <a:pt x="3466872" y="479665"/>
                    <a:pt x="3450370" y="479665"/>
                  </a:cubicBezTo>
                  <a:lnTo>
                    <a:pt x="29880" y="479665"/>
                  </a:lnTo>
                  <a:cubicBezTo>
                    <a:pt x="13378" y="479665"/>
                    <a:pt x="0" y="466287"/>
                    <a:pt x="0" y="449784"/>
                  </a:cubicBezTo>
                  <a:lnTo>
                    <a:pt x="0" y="29880"/>
                  </a:lnTo>
                  <a:cubicBezTo>
                    <a:pt x="0" y="13378"/>
                    <a:pt x="13378" y="0"/>
                    <a:pt x="29880" y="0"/>
                  </a:cubicBezTo>
                  <a:close/>
                </a:path>
              </a:pathLst>
            </a:custGeom>
            <a:solidFill>
              <a:srgbClr val="61A1BA"/>
            </a:solidFill>
          </p:spPr>
        </p:sp>
        <p:sp>
          <p:nvSpPr>
            <p:cNvPr name="TextBox 5" id="5"/>
            <p:cNvSpPr txBox="true"/>
            <p:nvPr/>
          </p:nvSpPr>
          <p:spPr>
            <a:xfrm>
              <a:off x="0" y="-38100"/>
              <a:ext cx="3480250" cy="517765"/>
            </a:xfrm>
            <a:prstGeom prst="rect">
              <a:avLst/>
            </a:prstGeom>
          </p:spPr>
          <p:txBody>
            <a:bodyPr anchor="ctr" rtlCol="false" tIns="50800" lIns="50800" bIns="50800" rIns="50800"/>
            <a:lstStyle/>
            <a:p>
              <a:pPr algn="ctr">
                <a:lnSpc>
                  <a:spcPts val="3375"/>
                </a:lnSpc>
              </a:pPr>
            </a:p>
          </p:txBody>
        </p:sp>
      </p:grpSp>
      <p:grpSp>
        <p:nvGrpSpPr>
          <p:cNvPr name="Group 6" id="6"/>
          <p:cNvGrpSpPr/>
          <p:nvPr/>
        </p:nvGrpSpPr>
        <p:grpSpPr>
          <a:xfrm rot="0">
            <a:off x="4830304" y="4692798"/>
            <a:ext cx="13214073" cy="1627884"/>
            <a:chOff x="0" y="0"/>
            <a:chExt cx="3480250" cy="428743"/>
          </a:xfrm>
        </p:grpSpPr>
        <p:sp>
          <p:nvSpPr>
            <p:cNvPr name="Freeform 7" id="7"/>
            <p:cNvSpPr/>
            <p:nvPr/>
          </p:nvSpPr>
          <p:spPr>
            <a:xfrm flipH="false" flipV="false" rot="0">
              <a:off x="0" y="0"/>
              <a:ext cx="3480250" cy="428743"/>
            </a:xfrm>
            <a:custGeom>
              <a:avLst/>
              <a:gdLst/>
              <a:ahLst/>
              <a:cxnLst/>
              <a:rect r="r" b="b" t="t" l="l"/>
              <a:pathLst>
                <a:path h="428743" w="3480250">
                  <a:moveTo>
                    <a:pt x="29880" y="0"/>
                  </a:moveTo>
                  <a:lnTo>
                    <a:pt x="3450370" y="0"/>
                  </a:lnTo>
                  <a:cubicBezTo>
                    <a:pt x="3466872" y="0"/>
                    <a:pt x="3480250" y="13378"/>
                    <a:pt x="3480250" y="29880"/>
                  </a:cubicBezTo>
                  <a:lnTo>
                    <a:pt x="3480250" y="398863"/>
                  </a:lnTo>
                  <a:cubicBezTo>
                    <a:pt x="3480250" y="415365"/>
                    <a:pt x="3466872" y="428743"/>
                    <a:pt x="3450370" y="428743"/>
                  </a:cubicBezTo>
                  <a:lnTo>
                    <a:pt x="29880" y="428743"/>
                  </a:lnTo>
                  <a:cubicBezTo>
                    <a:pt x="13378" y="428743"/>
                    <a:pt x="0" y="415365"/>
                    <a:pt x="0" y="398863"/>
                  </a:cubicBezTo>
                  <a:lnTo>
                    <a:pt x="0" y="29880"/>
                  </a:lnTo>
                  <a:cubicBezTo>
                    <a:pt x="0" y="13378"/>
                    <a:pt x="13378" y="0"/>
                    <a:pt x="29880" y="0"/>
                  </a:cubicBezTo>
                  <a:close/>
                </a:path>
              </a:pathLst>
            </a:custGeom>
            <a:solidFill>
              <a:srgbClr val="61A1BA"/>
            </a:solidFill>
          </p:spPr>
        </p:sp>
        <p:sp>
          <p:nvSpPr>
            <p:cNvPr name="TextBox 8" id="8"/>
            <p:cNvSpPr txBox="true"/>
            <p:nvPr/>
          </p:nvSpPr>
          <p:spPr>
            <a:xfrm>
              <a:off x="0" y="-38100"/>
              <a:ext cx="3480250" cy="466843"/>
            </a:xfrm>
            <a:prstGeom prst="rect">
              <a:avLst/>
            </a:prstGeom>
          </p:spPr>
          <p:txBody>
            <a:bodyPr anchor="ctr" rtlCol="false" tIns="50800" lIns="50800" bIns="50800" rIns="50800"/>
            <a:lstStyle/>
            <a:p>
              <a:pPr algn="ctr">
                <a:lnSpc>
                  <a:spcPts val="3375"/>
                </a:lnSpc>
              </a:pPr>
            </a:p>
          </p:txBody>
        </p:sp>
      </p:grpSp>
      <p:grpSp>
        <p:nvGrpSpPr>
          <p:cNvPr name="Group 9" id="9"/>
          <p:cNvGrpSpPr/>
          <p:nvPr/>
        </p:nvGrpSpPr>
        <p:grpSpPr>
          <a:xfrm rot="0">
            <a:off x="4830304" y="6568578"/>
            <a:ext cx="13214073" cy="1627884"/>
            <a:chOff x="0" y="0"/>
            <a:chExt cx="3480250" cy="428743"/>
          </a:xfrm>
        </p:grpSpPr>
        <p:sp>
          <p:nvSpPr>
            <p:cNvPr name="Freeform 10" id="10"/>
            <p:cNvSpPr/>
            <p:nvPr/>
          </p:nvSpPr>
          <p:spPr>
            <a:xfrm flipH="false" flipV="false" rot="0">
              <a:off x="0" y="0"/>
              <a:ext cx="3480250" cy="428743"/>
            </a:xfrm>
            <a:custGeom>
              <a:avLst/>
              <a:gdLst/>
              <a:ahLst/>
              <a:cxnLst/>
              <a:rect r="r" b="b" t="t" l="l"/>
              <a:pathLst>
                <a:path h="428743" w="3480250">
                  <a:moveTo>
                    <a:pt x="29880" y="0"/>
                  </a:moveTo>
                  <a:lnTo>
                    <a:pt x="3450370" y="0"/>
                  </a:lnTo>
                  <a:cubicBezTo>
                    <a:pt x="3466872" y="0"/>
                    <a:pt x="3480250" y="13378"/>
                    <a:pt x="3480250" y="29880"/>
                  </a:cubicBezTo>
                  <a:lnTo>
                    <a:pt x="3480250" y="398863"/>
                  </a:lnTo>
                  <a:cubicBezTo>
                    <a:pt x="3480250" y="415365"/>
                    <a:pt x="3466872" y="428743"/>
                    <a:pt x="3450370" y="428743"/>
                  </a:cubicBezTo>
                  <a:lnTo>
                    <a:pt x="29880" y="428743"/>
                  </a:lnTo>
                  <a:cubicBezTo>
                    <a:pt x="13378" y="428743"/>
                    <a:pt x="0" y="415365"/>
                    <a:pt x="0" y="398863"/>
                  </a:cubicBezTo>
                  <a:lnTo>
                    <a:pt x="0" y="29880"/>
                  </a:lnTo>
                  <a:cubicBezTo>
                    <a:pt x="0" y="13378"/>
                    <a:pt x="13378" y="0"/>
                    <a:pt x="29880" y="0"/>
                  </a:cubicBezTo>
                  <a:close/>
                </a:path>
              </a:pathLst>
            </a:custGeom>
            <a:solidFill>
              <a:srgbClr val="61A1BA"/>
            </a:solidFill>
          </p:spPr>
        </p:sp>
        <p:sp>
          <p:nvSpPr>
            <p:cNvPr name="TextBox 11" id="11"/>
            <p:cNvSpPr txBox="true"/>
            <p:nvPr/>
          </p:nvSpPr>
          <p:spPr>
            <a:xfrm>
              <a:off x="0" y="-38100"/>
              <a:ext cx="3480250" cy="466843"/>
            </a:xfrm>
            <a:prstGeom prst="rect">
              <a:avLst/>
            </a:prstGeom>
          </p:spPr>
          <p:txBody>
            <a:bodyPr anchor="ctr" rtlCol="false" tIns="50800" lIns="50800" bIns="50800" rIns="50800"/>
            <a:lstStyle/>
            <a:p>
              <a:pPr algn="ctr">
                <a:lnSpc>
                  <a:spcPts val="3375"/>
                </a:lnSpc>
              </a:pPr>
            </a:p>
          </p:txBody>
        </p:sp>
      </p:grpSp>
      <p:grpSp>
        <p:nvGrpSpPr>
          <p:cNvPr name="Group 12" id="12"/>
          <p:cNvGrpSpPr/>
          <p:nvPr/>
        </p:nvGrpSpPr>
        <p:grpSpPr>
          <a:xfrm rot="0">
            <a:off x="4830304" y="8444358"/>
            <a:ext cx="13214073" cy="1627884"/>
            <a:chOff x="0" y="0"/>
            <a:chExt cx="3480250" cy="428743"/>
          </a:xfrm>
        </p:grpSpPr>
        <p:sp>
          <p:nvSpPr>
            <p:cNvPr name="Freeform 13" id="13"/>
            <p:cNvSpPr/>
            <p:nvPr/>
          </p:nvSpPr>
          <p:spPr>
            <a:xfrm flipH="false" flipV="false" rot="0">
              <a:off x="0" y="0"/>
              <a:ext cx="3480250" cy="428743"/>
            </a:xfrm>
            <a:custGeom>
              <a:avLst/>
              <a:gdLst/>
              <a:ahLst/>
              <a:cxnLst/>
              <a:rect r="r" b="b" t="t" l="l"/>
              <a:pathLst>
                <a:path h="428743" w="3480250">
                  <a:moveTo>
                    <a:pt x="29880" y="0"/>
                  </a:moveTo>
                  <a:lnTo>
                    <a:pt x="3450370" y="0"/>
                  </a:lnTo>
                  <a:cubicBezTo>
                    <a:pt x="3466872" y="0"/>
                    <a:pt x="3480250" y="13378"/>
                    <a:pt x="3480250" y="29880"/>
                  </a:cubicBezTo>
                  <a:lnTo>
                    <a:pt x="3480250" y="398863"/>
                  </a:lnTo>
                  <a:cubicBezTo>
                    <a:pt x="3480250" y="415365"/>
                    <a:pt x="3466872" y="428743"/>
                    <a:pt x="3450370" y="428743"/>
                  </a:cubicBezTo>
                  <a:lnTo>
                    <a:pt x="29880" y="428743"/>
                  </a:lnTo>
                  <a:cubicBezTo>
                    <a:pt x="13378" y="428743"/>
                    <a:pt x="0" y="415365"/>
                    <a:pt x="0" y="398863"/>
                  </a:cubicBezTo>
                  <a:lnTo>
                    <a:pt x="0" y="29880"/>
                  </a:lnTo>
                  <a:cubicBezTo>
                    <a:pt x="0" y="13378"/>
                    <a:pt x="13378" y="0"/>
                    <a:pt x="29880" y="0"/>
                  </a:cubicBezTo>
                  <a:close/>
                </a:path>
              </a:pathLst>
            </a:custGeom>
            <a:solidFill>
              <a:srgbClr val="61A1BA"/>
            </a:solidFill>
          </p:spPr>
        </p:sp>
        <p:sp>
          <p:nvSpPr>
            <p:cNvPr name="TextBox 14" id="14"/>
            <p:cNvSpPr txBox="true"/>
            <p:nvPr/>
          </p:nvSpPr>
          <p:spPr>
            <a:xfrm>
              <a:off x="0" y="-38100"/>
              <a:ext cx="3480250" cy="466843"/>
            </a:xfrm>
            <a:prstGeom prst="rect">
              <a:avLst/>
            </a:prstGeom>
          </p:spPr>
          <p:txBody>
            <a:bodyPr anchor="ctr" rtlCol="false" tIns="50800" lIns="50800" bIns="50800" rIns="50800"/>
            <a:lstStyle/>
            <a:p>
              <a:pPr algn="ctr">
                <a:lnSpc>
                  <a:spcPts val="3375"/>
                </a:lnSpc>
              </a:pPr>
            </a:p>
          </p:txBody>
        </p:sp>
      </p:grpSp>
      <p:grpSp>
        <p:nvGrpSpPr>
          <p:cNvPr name="Group 15" id="15"/>
          <p:cNvGrpSpPr/>
          <p:nvPr/>
        </p:nvGrpSpPr>
        <p:grpSpPr>
          <a:xfrm rot="0">
            <a:off x="340173" y="2819037"/>
            <a:ext cx="4231827" cy="5371489"/>
            <a:chOff x="0" y="0"/>
            <a:chExt cx="570551" cy="724205"/>
          </a:xfrm>
        </p:grpSpPr>
        <p:sp>
          <p:nvSpPr>
            <p:cNvPr name="Freeform 16" id="16"/>
            <p:cNvSpPr/>
            <p:nvPr/>
          </p:nvSpPr>
          <p:spPr>
            <a:xfrm flipH="false" flipV="false" rot="0">
              <a:off x="0" y="0"/>
              <a:ext cx="570551" cy="724205"/>
            </a:xfrm>
            <a:custGeom>
              <a:avLst/>
              <a:gdLst/>
              <a:ahLst/>
              <a:cxnLst/>
              <a:rect r="r" b="b" t="t" l="l"/>
              <a:pathLst>
                <a:path h="724205" w="570551">
                  <a:moveTo>
                    <a:pt x="190286" y="705136"/>
                  </a:moveTo>
                  <a:cubicBezTo>
                    <a:pt x="219537" y="716649"/>
                    <a:pt x="252791" y="724205"/>
                    <a:pt x="285429" y="724205"/>
                  </a:cubicBezTo>
                  <a:cubicBezTo>
                    <a:pt x="318068" y="724205"/>
                    <a:pt x="349475" y="717728"/>
                    <a:pt x="378417" y="706214"/>
                  </a:cubicBezTo>
                  <a:cubicBezTo>
                    <a:pt x="379034" y="705854"/>
                    <a:pt x="379649" y="705854"/>
                    <a:pt x="380265" y="705495"/>
                  </a:cubicBezTo>
                  <a:cubicBezTo>
                    <a:pt x="488956" y="659440"/>
                    <a:pt x="569012" y="537826"/>
                    <a:pt x="570551" y="397671"/>
                  </a:cubicBezTo>
                  <a:lnTo>
                    <a:pt x="570551" y="0"/>
                  </a:lnTo>
                  <a:lnTo>
                    <a:pt x="0" y="0"/>
                  </a:lnTo>
                  <a:lnTo>
                    <a:pt x="0" y="397375"/>
                  </a:lnTo>
                  <a:cubicBezTo>
                    <a:pt x="1540" y="538545"/>
                    <a:pt x="80364" y="660160"/>
                    <a:pt x="190286" y="705136"/>
                  </a:cubicBezTo>
                  <a:close/>
                </a:path>
              </a:pathLst>
            </a:custGeom>
            <a:solidFill>
              <a:srgbClr val="61A1BA"/>
            </a:solidFill>
          </p:spPr>
        </p:sp>
        <p:sp>
          <p:nvSpPr>
            <p:cNvPr name="TextBox 17" id="17"/>
            <p:cNvSpPr txBox="true"/>
            <p:nvPr/>
          </p:nvSpPr>
          <p:spPr>
            <a:xfrm>
              <a:off x="0" y="-38100"/>
              <a:ext cx="570551" cy="635305"/>
            </a:xfrm>
            <a:prstGeom prst="rect">
              <a:avLst/>
            </a:prstGeom>
          </p:spPr>
          <p:txBody>
            <a:bodyPr anchor="ctr" rtlCol="false" tIns="50800" lIns="50800" bIns="50800" rIns="50800"/>
            <a:lstStyle/>
            <a:p>
              <a:pPr algn="ctr">
                <a:lnSpc>
                  <a:spcPts val="3375"/>
                </a:lnSpc>
              </a:pPr>
            </a:p>
          </p:txBody>
        </p:sp>
      </p:grpSp>
      <p:grpSp>
        <p:nvGrpSpPr>
          <p:cNvPr name="Group 18" id="18"/>
          <p:cNvGrpSpPr/>
          <p:nvPr/>
        </p:nvGrpSpPr>
        <p:grpSpPr>
          <a:xfrm rot="0">
            <a:off x="340173" y="8606970"/>
            <a:ext cx="4231827" cy="1302659"/>
            <a:chOff x="0" y="0"/>
            <a:chExt cx="1114555" cy="343087"/>
          </a:xfrm>
        </p:grpSpPr>
        <p:sp>
          <p:nvSpPr>
            <p:cNvPr name="Freeform 19" id="19"/>
            <p:cNvSpPr/>
            <p:nvPr/>
          </p:nvSpPr>
          <p:spPr>
            <a:xfrm flipH="false" flipV="false" rot="0">
              <a:off x="0" y="0"/>
              <a:ext cx="1114555" cy="343087"/>
            </a:xfrm>
            <a:custGeom>
              <a:avLst/>
              <a:gdLst/>
              <a:ahLst/>
              <a:cxnLst/>
              <a:rect r="r" b="b" t="t" l="l"/>
              <a:pathLst>
                <a:path h="343087" w="1114555">
                  <a:moveTo>
                    <a:pt x="93302" y="0"/>
                  </a:moveTo>
                  <a:lnTo>
                    <a:pt x="1021253" y="0"/>
                  </a:lnTo>
                  <a:cubicBezTo>
                    <a:pt x="1045999" y="0"/>
                    <a:pt x="1069730" y="9830"/>
                    <a:pt x="1087228" y="27328"/>
                  </a:cubicBezTo>
                  <a:cubicBezTo>
                    <a:pt x="1104725" y="44825"/>
                    <a:pt x="1114555" y="68557"/>
                    <a:pt x="1114555" y="93302"/>
                  </a:cubicBezTo>
                  <a:lnTo>
                    <a:pt x="1114555" y="249785"/>
                  </a:lnTo>
                  <a:cubicBezTo>
                    <a:pt x="1114555" y="301314"/>
                    <a:pt x="1072783" y="343087"/>
                    <a:pt x="1021253" y="343087"/>
                  </a:cubicBezTo>
                  <a:lnTo>
                    <a:pt x="93302" y="343087"/>
                  </a:lnTo>
                  <a:cubicBezTo>
                    <a:pt x="41773" y="343087"/>
                    <a:pt x="0" y="301314"/>
                    <a:pt x="0" y="249785"/>
                  </a:cubicBezTo>
                  <a:lnTo>
                    <a:pt x="0" y="93302"/>
                  </a:lnTo>
                  <a:cubicBezTo>
                    <a:pt x="0" y="41773"/>
                    <a:pt x="41773" y="0"/>
                    <a:pt x="93302" y="0"/>
                  </a:cubicBezTo>
                  <a:close/>
                </a:path>
              </a:pathLst>
            </a:custGeom>
            <a:solidFill>
              <a:srgbClr val="61A1BA"/>
            </a:solidFill>
          </p:spPr>
        </p:sp>
        <p:sp>
          <p:nvSpPr>
            <p:cNvPr name="TextBox 20" id="20"/>
            <p:cNvSpPr txBox="true"/>
            <p:nvPr/>
          </p:nvSpPr>
          <p:spPr>
            <a:xfrm>
              <a:off x="0" y="-38100"/>
              <a:ext cx="1114555" cy="381187"/>
            </a:xfrm>
            <a:prstGeom prst="rect">
              <a:avLst/>
            </a:prstGeom>
          </p:spPr>
          <p:txBody>
            <a:bodyPr anchor="ctr" rtlCol="false" tIns="50800" lIns="50800" bIns="50800" rIns="50800"/>
            <a:lstStyle/>
            <a:p>
              <a:pPr algn="ctr">
                <a:lnSpc>
                  <a:spcPts val="3375"/>
                </a:lnSpc>
              </a:pPr>
            </a:p>
          </p:txBody>
        </p:sp>
      </p:grpSp>
      <p:sp>
        <p:nvSpPr>
          <p:cNvPr name="TextBox 21" id="21"/>
          <p:cNvSpPr txBox="true"/>
          <p:nvPr/>
        </p:nvSpPr>
        <p:spPr>
          <a:xfrm rot="0">
            <a:off x="-148017" y="9210675"/>
            <a:ext cx="5163374" cy="422341"/>
          </a:xfrm>
          <a:prstGeom prst="rect">
            <a:avLst/>
          </a:prstGeom>
        </p:spPr>
        <p:txBody>
          <a:bodyPr anchor="t" rtlCol="false" tIns="0" lIns="0" bIns="0" rIns="0">
            <a:spAutoFit/>
          </a:bodyPr>
          <a:lstStyle/>
          <a:p>
            <a:pPr algn="ctr">
              <a:lnSpc>
                <a:spcPts val="3499"/>
              </a:lnSpc>
              <a:spcBef>
                <a:spcPct val="0"/>
              </a:spcBef>
            </a:pPr>
            <a:r>
              <a:rPr lang="en-US" b="true" sz="2499" spc="149">
                <a:solidFill>
                  <a:srgbClr val="000000"/>
                </a:solidFill>
                <a:latin typeface="Open Sans Bold"/>
                <a:ea typeface="Open Sans Bold"/>
                <a:cs typeface="Open Sans Bold"/>
                <a:sym typeface="Open Sans Bold"/>
              </a:rPr>
              <a:t>A mother</a:t>
            </a:r>
          </a:p>
        </p:txBody>
      </p:sp>
      <p:sp>
        <p:nvSpPr>
          <p:cNvPr name="TextBox 22" id="22"/>
          <p:cNvSpPr txBox="true"/>
          <p:nvPr/>
        </p:nvSpPr>
        <p:spPr>
          <a:xfrm rot="0">
            <a:off x="-148017" y="8843294"/>
            <a:ext cx="5163374" cy="422341"/>
          </a:xfrm>
          <a:prstGeom prst="rect">
            <a:avLst/>
          </a:prstGeom>
        </p:spPr>
        <p:txBody>
          <a:bodyPr anchor="t" rtlCol="false" tIns="0" lIns="0" bIns="0" rIns="0">
            <a:spAutoFit/>
          </a:bodyPr>
          <a:lstStyle/>
          <a:p>
            <a:pPr algn="ctr">
              <a:lnSpc>
                <a:spcPts val="3499"/>
              </a:lnSpc>
              <a:spcBef>
                <a:spcPct val="0"/>
              </a:spcBef>
            </a:pPr>
            <a:r>
              <a:rPr lang="en-US" b="true" sz="2499" spc="149">
                <a:solidFill>
                  <a:srgbClr val="000000"/>
                </a:solidFill>
                <a:latin typeface="Open Sans Bold"/>
                <a:ea typeface="Open Sans Bold"/>
                <a:cs typeface="Open Sans Bold"/>
                <a:sym typeface="Open Sans Bold"/>
              </a:rPr>
              <a:t>Nadia</a:t>
            </a:r>
          </a:p>
        </p:txBody>
      </p:sp>
      <p:sp>
        <p:nvSpPr>
          <p:cNvPr name="TextBox 23" id="23"/>
          <p:cNvSpPr txBox="true"/>
          <p:nvPr/>
        </p:nvSpPr>
        <p:spPr>
          <a:xfrm rot="0">
            <a:off x="4801019" y="2790462"/>
            <a:ext cx="13272643" cy="1710055"/>
          </a:xfrm>
          <a:prstGeom prst="rect">
            <a:avLst/>
          </a:prstGeom>
        </p:spPr>
        <p:txBody>
          <a:bodyPr anchor="t" rtlCol="false" tIns="0" lIns="0" bIns="0" rIns="0">
            <a:spAutoFit/>
          </a:bodyPr>
          <a:lstStyle/>
          <a:p>
            <a:pPr algn="just">
              <a:lnSpc>
                <a:spcPts val="3380"/>
              </a:lnSpc>
            </a:pPr>
            <a:r>
              <a:rPr lang="en-US" sz="2600" spc="88">
                <a:solidFill>
                  <a:srgbClr val="000000"/>
                </a:solidFill>
                <a:latin typeface="Canva Sans"/>
                <a:ea typeface="Canva Sans"/>
                <a:cs typeface="Canva Sans"/>
                <a:sym typeface="Canva Sans"/>
              </a:rPr>
              <a:t>Bio: Nadia is in her 40s, a mother of four. She is graduated from university and she uses the internet to search for clinics Preferring those that provide quick and efficient services. She compares prices, prefers to book by phone,</a:t>
            </a:r>
          </a:p>
          <a:p>
            <a:pPr algn="ctr">
              <a:lnSpc>
                <a:spcPts val="3380"/>
              </a:lnSpc>
            </a:pPr>
          </a:p>
        </p:txBody>
      </p:sp>
      <p:sp>
        <p:nvSpPr>
          <p:cNvPr name="TextBox 24" id="24"/>
          <p:cNvSpPr txBox="true"/>
          <p:nvPr/>
        </p:nvSpPr>
        <p:spPr>
          <a:xfrm rot="0">
            <a:off x="5015357" y="4867697"/>
            <a:ext cx="13214073" cy="834106"/>
          </a:xfrm>
          <a:prstGeom prst="rect">
            <a:avLst/>
          </a:prstGeom>
        </p:spPr>
        <p:txBody>
          <a:bodyPr anchor="t" rtlCol="false" tIns="0" lIns="0" bIns="0" rIns="0">
            <a:spAutoFit/>
          </a:bodyPr>
          <a:lstStyle/>
          <a:p>
            <a:pPr algn="just">
              <a:lnSpc>
                <a:spcPts val="3375"/>
              </a:lnSpc>
              <a:spcBef>
                <a:spcPct val="0"/>
              </a:spcBef>
            </a:pPr>
            <a:r>
              <a:rPr lang="en-US" b="true" sz="2411" spc="144">
                <a:solidFill>
                  <a:srgbClr val="000000"/>
                </a:solidFill>
                <a:latin typeface="Open Sans Bold"/>
                <a:ea typeface="Open Sans Bold"/>
                <a:cs typeface="Open Sans Bold"/>
                <a:sym typeface="Open Sans Bold"/>
              </a:rPr>
              <a:t>Goal: She has time constraints, is looking for a clinic that is close to home and fits her budget, and prefers clinics that provide services for children</a:t>
            </a:r>
          </a:p>
        </p:txBody>
      </p:sp>
      <p:sp>
        <p:nvSpPr>
          <p:cNvPr name="TextBox 25" id="25"/>
          <p:cNvSpPr txBox="true"/>
          <p:nvPr/>
        </p:nvSpPr>
        <p:spPr>
          <a:xfrm rot="0">
            <a:off x="5015357" y="6901707"/>
            <a:ext cx="12770716" cy="1262731"/>
          </a:xfrm>
          <a:prstGeom prst="rect">
            <a:avLst/>
          </a:prstGeom>
        </p:spPr>
        <p:txBody>
          <a:bodyPr anchor="t" rtlCol="false" tIns="0" lIns="0" bIns="0" rIns="0">
            <a:spAutoFit/>
          </a:bodyPr>
          <a:lstStyle/>
          <a:p>
            <a:pPr algn="just">
              <a:lnSpc>
                <a:spcPts val="3375"/>
              </a:lnSpc>
              <a:spcBef>
                <a:spcPct val="0"/>
              </a:spcBef>
            </a:pPr>
            <a:r>
              <a:rPr lang="en-US" b="true" sz="2411" spc="144">
                <a:solidFill>
                  <a:srgbClr val="000000"/>
                </a:solidFill>
                <a:latin typeface="Open Sans Bold"/>
                <a:ea typeface="Open Sans Bold"/>
                <a:cs typeface="Open Sans Bold"/>
                <a:sym typeface="Open Sans Bold"/>
              </a:rPr>
              <a:t>Challenges: She cares about her family's health, has regular checkups, and is looking for a clinic that provides comprehensive care for all family members </a:t>
            </a:r>
          </a:p>
        </p:txBody>
      </p:sp>
      <p:sp>
        <p:nvSpPr>
          <p:cNvPr name="TextBox 26" id="26"/>
          <p:cNvSpPr txBox="true"/>
          <p:nvPr/>
        </p:nvSpPr>
        <p:spPr>
          <a:xfrm rot="0">
            <a:off x="5015357" y="8568870"/>
            <a:ext cx="13029020" cy="1262731"/>
          </a:xfrm>
          <a:prstGeom prst="rect">
            <a:avLst/>
          </a:prstGeom>
        </p:spPr>
        <p:txBody>
          <a:bodyPr anchor="t" rtlCol="false" tIns="0" lIns="0" bIns="0" rIns="0">
            <a:spAutoFit/>
          </a:bodyPr>
          <a:lstStyle/>
          <a:p>
            <a:pPr algn="just">
              <a:lnSpc>
                <a:spcPts val="3375"/>
              </a:lnSpc>
              <a:spcBef>
                <a:spcPct val="0"/>
              </a:spcBef>
            </a:pPr>
            <a:r>
              <a:rPr lang="en-US" b="true" sz="2411" spc="144">
                <a:solidFill>
                  <a:srgbClr val="000000"/>
                </a:solidFill>
                <a:latin typeface="Open Sans Bold"/>
                <a:ea typeface="Open Sans Bold"/>
                <a:cs typeface="Open Sans Bold"/>
                <a:sym typeface="Open Sans Bold"/>
              </a:rPr>
              <a:t>Pain points: She always has a fear of dental clinics that do not apply infection control standards, so she wants a clinic that applies infection control standards to preserve the health of her children. </a:t>
            </a:r>
          </a:p>
        </p:txBody>
      </p:sp>
      <p:sp>
        <p:nvSpPr>
          <p:cNvPr name="Freeform 27" id="27"/>
          <p:cNvSpPr/>
          <p:nvPr/>
        </p:nvSpPr>
        <p:spPr>
          <a:xfrm flipH="false" flipV="false" rot="0">
            <a:off x="1067400" y="3056676"/>
            <a:ext cx="2777373" cy="4173649"/>
          </a:xfrm>
          <a:custGeom>
            <a:avLst/>
            <a:gdLst/>
            <a:ahLst/>
            <a:cxnLst/>
            <a:rect r="r" b="b" t="t" l="l"/>
            <a:pathLst>
              <a:path h="4173649" w="2777373">
                <a:moveTo>
                  <a:pt x="0" y="0"/>
                </a:moveTo>
                <a:lnTo>
                  <a:pt x="2777373" y="0"/>
                </a:lnTo>
                <a:lnTo>
                  <a:pt x="2777373" y="4173648"/>
                </a:lnTo>
                <a:lnTo>
                  <a:pt x="0" y="417364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28" id="28"/>
          <p:cNvGrpSpPr/>
          <p:nvPr/>
        </p:nvGrpSpPr>
        <p:grpSpPr>
          <a:xfrm rot="0">
            <a:off x="0" y="0"/>
            <a:ext cx="9144000" cy="1543050"/>
            <a:chOff x="0" y="0"/>
            <a:chExt cx="12192000" cy="2057400"/>
          </a:xfrm>
        </p:grpSpPr>
        <p:grpSp>
          <p:nvGrpSpPr>
            <p:cNvPr name="Group 29" id="29"/>
            <p:cNvGrpSpPr/>
            <p:nvPr/>
          </p:nvGrpSpPr>
          <p:grpSpPr>
            <a:xfrm rot="0">
              <a:off x="0" y="0"/>
              <a:ext cx="12192000" cy="2057400"/>
              <a:chOff x="0" y="0"/>
              <a:chExt cx="2408296" cy="406400"/>
            </a:xfrm>
          </p:grpSpPr>
          <p:sp>
            <p:nvSpPr>
              <p:cNvPr name="Freeform 30" id="30"/>
              <p:cNvSpPr/>
              <p:nvPr/>
            </p:nvSpPr>
            <p:spPr>
              <a:xfrm flipH="false" flipV="false" rot="0">
                <a:off x="0" y="0"/>
                <a:ext cx="2408296" cy="406400"/>
              </a:xfrm>
              <a:custGeom>
                <a:avLst/>
                <a:gdLst/>
                <a:ahLst/>
                <a:cxnLst/>
                <a:rect r="r" b="b" t="t" l="l"/>
                <a:pathLst>
                  <a:path h="406400" w="2408296">
                    <a:moveTo>
                      <a:pt x="2205096" y="0"/>
                    </a:moveTo>
                    <a:lnTo>
                      <a:pt x="0" y="0"/>
                    </a:lnTo>
                    <a:lnTo>
                      <a:pt x="0" y="406400"/>
                    </a:lnTo>
                    <a:lnTo>
                      <a:pt x="2205096" y="406400"/>
                    </a:lnTo>
                    <a:lnTo>
                      <a:pt x="2408296" y="203200"/>
                    </a:lnTo>
                    <a:lnTo>
                      <a:pt x="2205096" y="0"/>
                    </a:lnTo>
                    <a:close/>
                  </a:path>
                </a:pathLst>
              </a:custGeom>
              <a:solidFill>
                <a:srgbClr val="61A1BA"/>
              </a:solidFill>
            </p:spPr>
          </p:sp>
          <p:sp>
            <p:nvSpPr>
              <p:cNvPr name="TextBox 31" id="31"/>
              <p:cNvSpPr txBox="true"/>
              <p:nvPr/>
            </p:nvSpPr>
            <p:spPr>
              <a:xfrm>
                <a:off x="0" y="-38100"/>
                <a:ext cx="2293996" cy="444500"/>
              </a:xfrm>
              <a:prstGeom prst="rect">
                <a:avLst/>
              </a:prstGeom>
            </p:spPr>
            <p:txBody>
              <a:bodyPr anchor="ctr" rtlCol="false" tIns="50800" lIns="50800" bIns="50800" rIns="50800"/>
              <a:lstStyle/>
              <a:p>
                <a:pPr algn="ctr">
                  <a:lnSpc>
                    <a:spcPts val="3375"/>
                  </a:lnSpc>
                </a:pPr>
              </a:p>
            </p:txBody>
          </p:sp>
        </p:grpSp>
        <p:sp>
          <p:nvSpPr>
            <p:cNvPr name="TextBox 32" id="32"/>
            <p:cNvSpPr txBox="true"/>
            <p:nvPr/>
          </p:nvSpPr>
          <p:spPr>
            <a:xfrm rot="0">
              <a:off x="1856089" y="145806"/>
              <a:ext cx="7238560" cy="1333456"/>
            </a:xfrm>
            <a:prstGeom prst="rect">
              <a:avLst/>
            </a:prstGeom>
          </p:spPr>
          <p:txBody>
            <a:bodyPr anchor="t" rtlCol="false" tIns="0" lIns="0" bIns="0" rIns="0">
              <a:spAutoFit/>
            </a:bodyPr>
            <a:lstStyle/>
            <a:p>
              <a:pPr algn="ctr">
                <a:lnSpc>
                  <a:spcPts val="8400"/>
                </a:lnSpc>
                <a:spcBef>
                  <a:spcPct val="0"/>
                </a:spcBef>
              </a:pPr>
              <a:r>
                <a:rPr lang="en-US" b="true" sz="6000">
                  <a:solidFill>
                    <a:srgbClr val="000000"/>
                  </a:solidFill>
                  <a:latin typeface="Canva Sans Bold"/>
                  <a:ea typeface="Canva Sans Bold"/>
                  <a:cs typeface="Canva Sans Bold"/>
                  <a:sym typeface="Canva Sans Bold"/>
                </a:rPr>
                <a:t>Buyer Persona</a:t>
              </a:r>
            </a:p>
          </p:txBody>
        </p:sp>
      </p:gr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387A92"/>
        </a:solidFill>
      </p:bgPr>
    </p:bg>
    <p:spTree>
      <p:nvGrpSpPr>
        <p:cNvPr id="1" name=""/>
        <p:cNvGrpSpPr/>
        <p:nvPr/>
      </p:nvGrpSpPr>
      <p:grpSpPr>
        <a:xfrm>
          <a:off x="0" y="0"/>
          <a:ext cx="0" cy="0"/>
          <a:chOff x="0" y="0"/>
          <a:chExt cx="0" cy="0"/>
        </a:xfrm>
      </p:grpSpPr>
      <p:sp>
        <p:nvSpPr>
          <p:cNvPr name="Freeform 2" id="2"/>
          <p:cNvSpPr/>
          <p:nvPr/>
        </p:nvSpPr>
        <p:spPr>
          <a:xfrm flipH="false" flipV="false" rot="0">
            <a:off x="15085907" y="-779923"/>
            <a:ext cx="4008003" cy="4008003"/>
          </a:xfrm>
          <a:custGeom>
            <a:avLst/>
            <a:gdLst/>
            <a:ahLst/>
            <a:cxnLst/>
            <a:rect r="r" b="b" t="t" l="l"/>
            <a:pathLst>
              <a:path h="4008003" w="4008003">
                <a:moveTo>
                  <a:pt x="0" y="0"/>
                </a:moveTo>
                <a:lnTo>
                  <a:pt x="4008003" y="0"/>
                </a:lnTo>
                <a:lnTo>
                  <a:pt x="4008003" y="4008003"/>
                </a:lnTo>
                <a:lnTo>
                  <a:pt x="0" y="4008003"/>
                </a:lnTo>
                <a:lnTo>
                  <a:pt x="0" y="0"/>
                </a:lnTo>
                <a:close/>
              </a:path>
            </a:pathLst>
          </a:custGeom>
          <a:blipFill>
            <a:blip r:embed="rId2"/>
            <a:stretch>
              <a:fillRect l="0" t="0" r="0" b="0"/>
            </a:stretch>
          </a:blipFill>
        </p:spPr>
      </p:sp>
      <p:grpSp>
        <p:nvGrpSpPr>
          <p:cNvPr name="Group 3" id="3"/>
          <p:cNvGrpSpPr/>
          <p:nvPr/>
        </p:nvGrpSpPr>
        <p:grpSpPr>
          <a:xfrm rot="0">
            <a:off x="4830304" y="2633446"/>
            <a:ext cx="13214073" cy="1821226"/>
            <a:chOff x="0" y="0"/>
            <a:chExt cx="3480250" cy="479665"/>
          </a:xfrm>
        </p:grpSpPr>
        <p:sp>
          <p:nvSpPr>
            <p:cNvPr name="Freeform 4" id="4"/>
            <p:cNvSpPr/>
            <p:nvPr/>
          </p:nvSpPr>
          <p:spPr>
            <a:xfrm flipH="false" flipV="false" rot="0">
              <a:off x="0" y="0"/>
              <a:ext cx="3480250" cy="479665"/>
            </a:xfrm>
            <a:custGeom>
              <a:avLst/>
              <a:gdLst/>
              <a:ahLst/>
              <a:cxnLst/>
              <a:rect r="r" b="b" t="t" l="l"/>
              <a:pathLst>
                <a:path h="479665" w="3480250">
                  <a:moveTo>
                    <a:pt x="29880" y="0"/>
                  </a:moveTo>
                  <a:lnTo>
                    <a:pt x="3450370" y="0"/>
                  </a:lnTo>
                  <a:cubicBezTo>
                    <a:pt x="3466872" y="0"/>
                    <a:pt x="3480250" y="13378"/>
                    <a:pt x="3480250" y="29880"/>
                  </a:cubicBezTo>
                  <a:lnTo>
                    <a:pt x="3480250" y="449784"/>
                  </a:lnTo>
                  <a:cubicBezTo>
                    <a:pt x="3480250" y="466287"/>
                    <a:pt x="3466872" y="479665"/>
                    <a:pt x="3450370" y="479665"/>
                  </a:cubicBezTo>
                  <a:lnTo>
                    <a:pt x="29880" y="479665"/>
                  </a:lnTo>
                  <a:cubicBezTo>
                    <a:pt x="13378" y="479665"/>
                    <a:pt x="0" y="466287"/>
                    <a:pt x="0" y="449784"/>
                  </a:cubicBezTo>
                  <a:lnTo>
                    <a:pt x="0" y="29880"/>
                  </a:lnTo>
                  <a:cubicBezTo>
                    <a:pt x="0" y="13378"/>
                    <a:pt x="13378" y="0"/>
                    <a:pt x="29880" y="0"/>
                  </a:cubicBezTo>
                  <a:close/>
                </a:path>
              </a:pathLst>
            </a:custGeom>
            <a:solidFill>
              <a:srgbClr val="61A1BA"/>
            </a:solidFill>
          </p:spPr>
        </p:sp>
        <p:sp>
          <p:nvSpPr>
            <p:cNvPr name="TextBox 5" id="5"/>
            <p:cNvSpPr txBox="true"/>
            <p:nvPr/>
          </p:nvSpPr>
          <p:spPr>
            <a:xfrm>
              <a:off x="0" y="-38100"/>
              <a:ext cx="3480250" cy="517765"/>
            </a:xfrm>
            <a:prstGeom prst="rect">
              <a:avLst/>
            </a:prstGeom>
          </p:spPr>
          <p:txBody>
            <a:bodyPr anchor="ctr" rtlCol="false" tIns="50800" lIns="50800" bIns="50800" rIns="50800"/>
            <a:lstStyle/>
            <a:p>
              <a:pPr algn="ctr">
                <a:lnSpc>
                  <a:spcPts val="3375"/>
                </a:lnSpc>
              </a:pPr>
            </a:p>
          </p:txBody>
        </p:sp>
      </p:grpSp>
      <p:grpSp>
        <p:nvGrpSpPr>
          <p:cNvPr name="Group 6" id="6"/>
          <p:cNvGrpSpPr/>
          <p:nvPr/>
        </p:nvGrpSpPr>
        <p:grpSpPr>
          <a:xfrm rot="0">
            <a:off x="4830304" y="4692798"/>
            <a:ext cx="13214073" cy="1627884"/>
            <a:chOff x="0" y="0"/>
            <a:chExt cx="3480250" cy="428743"/>
          </a:xfrm>
        </p:grpSpPr>
        <p:sp>
          <p:nvSpPr>
            <p:cNvPr name="Freeform 7" id="7"/>
            <p:cNvSpPr/>
            <p:nvPr/>
          </p:nvSpPr>
          <p:spPr>
            <a:xfrm flipH="false" flipV="false" rot="0">
              <a:off x="0" y="0"/>
              <a:ext cx="3480250" cy="428743"/>
            </a:xfrm>
            <a:custGeom>
              <a:avLst/>
              <a:gdLst/>
              <a:ahLst/>
              <a:cxnLst/>
              <a:rect r="r" b="b" t="t" l="l"/>
              <a:pathLst>
                <a:path h="428743" w="3480250">
                  <a:moveTo>
                    <a:pt x="29880" y="0"/>
                  </a:moveTo>
                  <a:lnTo>
                    <a:pt x="3450370" y="0"/>
                  </a:lnTo>
                  <a:cubicBezTo>
                    <a:pt x="3466872" y="0"/>
                    <a:pt x="3480250" y="13378"/>
                    <a:pt x="3480250" y="29880"/>
                  </a:cubicBezTo>
                  <a:lnTo>
                    <a:pt x="3480250" y="398863"/>
                  </a:lnTo>
                  <a:cubicBezTo>
                    <a:pt x="3480250" y="415365"/>
                    <a:pt x="3466872" y="428743"/>
                    <a:pt x="3450370" y="428743"/>
                  </a:cubicBezTo>
                  <a:lnTo>
                    <a:pt x="29880" y="428743"/>
                  </a:lnTo>
                  <a:cubicBezTo>
                    <a:pt x="13378" y="428743"/>
                    <a:pt x="0" y="415365"/>
                    <a:pt x="0" y="398863"/>
                  </a:cubicBezTo>
                  <a:lnTo>
                    <a:pt x="0" y="29880"/>
                  </a:lnTo>
                  <a:cubicBezTo>
                    <a:pt x="0" y="13378"/>
                    <a:pt x="13378" y="0"/>
                    <a:pt x="29880" y="0"/>
                  </a:cubicBezTo>
                  <a:close/>
                </a:path>
              </a:pathLst>
            </a:custGeom>
            <a:solidFill>
              <a:srgbClr val="61A1BA"/>
            </a:solidFill>
          </p:spPr>
        </p:sp>
        <p:sp>
          <p:nvSpPr>
            <p:cNvPr name="TextBox 8" id="8"/>
            <p:cNvSpPr txBox="true"/>
            <p:nvPr/>
          </p:nvSpPr>
          <p:spPr>
            <a:xfrm>
              <a:off x="0" y="-38100"/>
              <a:ext cx="3480250" cy="466843"/>
            </a:xfrm>
            <a:prstGeom prst="rect">
              <a:avLst/>
            </a:prstGeom>
          </p:spPr>
          <p:txBody>
            <a:bodyPr anchor="ctr" rtlCol="false" tIns="50800" lIns="50800" bIns="50800" rIns="50800"/>
            <a:lstStyle/>
            <a:p>
              <a:pPr algn="ctr">
                <a:lnSpc>
                  <a:spcPts val="3375"/>
                </a:lnSpc>
              </a:pPr>
            </a:p>
          </p:txBody>
        </p:sp>
      </p:grpSp>
      <p:grpSp>
        <p:nvGrpSpPr>
          <p:cNvPr name="Group 9" id="9"/>
          <p:cNvGrpSpPr/>
          <p:nvPr/>
        </p:nvGrpSpPr>
        <p:grpSpPr>
          <a:xfrm rot="0">
            <a:off x="4830304" y="6568578"/>
            <a:ext cx="13214073" cy="1627884"/>
            <a:chOff x="0" y="0"/>
            <a:chExt cx="3480250" cy="428743"/>
          </a:xfrm>
        </p:grpSpPr>
        <p:sp>
          <p:nvSpPr>
            <p:cNvPr name="Freeform 10" id="10"/>
            <p:cNvSpPr/>
            <p:nvPr/>
          </p:nvSpPr>
          <p:spPr>
            <a:xfrm flipH="false" flipV="false" rot="0">
              <a:off x="0" y="0"/>
              <a:ext cx="3480250" cy="428743"/>
            </a:xfrm>
            <a:custGeom>
              <a:avLst/>
              <a:gdLst/>
              <a:ahLst/>
              <a:cxnLst/>
              <a:rect r="r" b="b" t="t" l="l"/>
              <a:pathLst>
                <a:path h="428743" w="3480250">
                  <a:moveTo>
                    <a:pt x="29880" y="0"/>
                  </a:moveTo>
                  <a:lnTo>
                    <a:pt x="3450370" y="0"/>
                  </a:lnTo>
                  <a:cubicBezTo>
                    <a:pt x="3466872" y="0"/>
                    <a:pt x="3480250" y="13378"/>
                    <a:pt x="3480250" y="29880"/>
                  </a:cubicBezTo>
                  <a:lnTo>
                    <a:pt x="3480250" y="398863"/>
                  </a:lnTo>
                  <a:cubicBezTo>
                    <a:pt x="3480250" y="415365"/>
                    <a:pt x="3466872" y="428743"/>
                    <a:pt x="3450370" y="428743"/>
                  </a:cubicBezTo>
                  <a:lnTo>
                    <a:pt x="29880" y="428743"/>
                  </a:lnTo>
                  <a:cubicBezTo>
                    <a:pt x="13378" y="428743"/>
                    <a:pt x="0" y="415365"/>
                    <a:pt x="0" y="398863"/>
                  </a:cubicBezTo>
                  <a:lnTo>
                    <a:pt x="0" y="29880"/>
                  </a:lnTo>
                  <a:cubicBezTo>
                    <a:pt x="0" y="13378"/>
                    <a:pt x="13378" y="0"/>
                    <a:pt x="29880" y="0"/>
                  </a:cubicBezTo>
                  <a:close/>
                </a:path>
              </a:pathLst>
            </a:custGeom>
            <a:solidFill>
              <a:srgbClr val="61A1BA"/>
            </a:solidFill>
          </p:spPr>
        </p:sp>
        <p:sp>
          <p:nvSpPr>
            <p:cNvPr name="TextBox 11" id="11"/>
            <p:cNvSpPr txBox="true"/>
            <p:nvPr/>
          </p:nvSpPr>
          <p:spPr>
            <a:xfrm>
              <a:off x="0" y="-38100"/>
              <a:ext cx="3480250" cy="466843"/>
            </a:xfrm>
            <a:prstGeom prst="rect">
              <a:avLst/>
            </a:prstGeom>
          </p:spPr>
          <p:txBody>
            <a:bodyPr anchor="ctr" rtlCol="false" tIns="50800" lIns="50800" bIns="50800" rIns="50800"/>
            <a:lstStyle/>
            <a:p>
              <a:pPr algn="ctr">
                <a:lnSpc>
                  <a:spcPts val="3375"/>
                </a:lnSpc>
              </a:pPr>
            </a:p>
          </p:txBody>
        </p:sp>
      </p:grpSp>
      <p:grpSp>
        <p:nvGrpSpPr>
          <p:cNvPr name="Group 12" id="12"/>
          <p:cNvGrpSpPr/>
          <p:nvPr/>
        </p:nvGrpSpPr>
        <p:grpSpPr>
          <a:xfrm rot="0">
            <a:off x="4830304" y="8444358"/>
            <a:ext cx="13214073" cy="1627884"/>
            <a:chOff x="0" y="0"/>
            <a:chExt cx="3480250" cy="428743"/>
          </a:xfrm>
        </p:grpSpPr>
        <p:sp>
          <p:nvSpPr>
            <p:cNvPr name="Freeform 13" id="13"/>
            <p:cNvSpPr/>
            <p:nvPr/>
          </p:nvSpPr>
          <p:spPr>
            <a:xfrm flipH="false" flipV="false" rot="0">
              <a:off x="0" y="0"/>
              <a:ext cx="3480250" cy="428743"/>
            </a:xfrm>
            <a:custGeom>
              <a:avLst/>
              <a:gdLst/>
              <a:ahLst/>
              <a:cxnLst/>
              <a:rect r="r" b="b" t="t" l="l"/>
              <a:pathLst>
                <a:path h="428743" w="3480250">
                  <a:moveTo>
                    <a:pt x="29880" y="0"/>
                  </a:moveTo>
                  <a:lnTo>
                    <a:pt x="3450370" y="0"/>
                  </a:lnTo>
                  <a:cubicBezTo>
                    <a:pt x="3466872" y="0"/>
                    <a:pt x="3480250" y="13378"/>
                    <a:pt x="3480250" y="29880"/>
                  </a:cubicBezTo>
                  <a:lnTo>
                    <a:pt x="3480250" y="398863"/>
                  </a:lnTo>
                  <a:cubicBezTo>
                    <a:pt x="3480250" y="415365"/>
                    <a:pt x="3466872" y="428743"/>
                    <a:pt x="3450370" y="428743"/>
                  </a:cubicBezTo>
                  <a:lnTo>
                    <a:pt x="29880" y="428743"/>
                  </a:lnTo>
                  <a:cubicBezTo>
                    <a:pt x="13378" y="428743"/>
                    <a:pt x="0" y="415365"/>
                    <a:pt x="0" y="398863"/>
                  </a:cubicBezTo>
                  <a:lnTo>
                    <a:pt x="0" y="29880"/>
                  </a:lnTo>
                  <a:cubicBezTo>
                    <a:pt x="0" y="13378"/>
                    <a:pt x="13378" y="0"/>
                    <a:pt x="29880" y="0"/>
                  </a:cubicBezTo>
                  <a:close/>
                </a:path>
              </a:pathLst>
            </a:custGeom>
            <a:solidFill>
              <a:srgbClr val="61A1BA"/>
            </a:solidFill>
          </p:spPr>
        </p:sp>
        <p:sp>
          <p:nvSpPr>
            <p:cNvPr name="TextBox 14" id="14"/>
            <p:cNvSpPr txBox="true"/>
            <p:nvPr/>
          </p:nvSpPr>
          <p:spPr>
            <a:xfrm>
              <a:off x="0" y="-38100"/>
              <a:ext cx="3480250" cy="466843"/>
            </a:xfrm>
            <a:prstGeom prst="rect">
              <a:avLst/>
            </a:prstGeom>
          </p:spPr>
          <p:txBody>
            <a:bodyPr anchor="ctr" rtlCol="false" tIns="50800" lIns="50800" bIns="50800" rIns="50800"/>
            <a:lstStyle/>
            <a:p>
              <a:pPr algn="ctr">
                <a:lnSpc>
                  <a:spcPts val="3375"/>
                </a:lnSpc>
              </a:pPr>
            </a:p>
          </p:txBody>
        </p:sp>
      </p:grpSp>
      <p:grpSp>
        <p:nvGrpSpPr>
          <p:cNvPr name="Group 15" id="15"/>
          <p:cNvGrpSpPr/>
          <p:nvPr/>
        </p:nvGrpSpPr>
        <p:grpSpPr>
          <a:xfrm rot="0">
            <a:off x="340173" y="2819037"/>
            <a:ext cx="4231827" cy="5371489"/>
            <a:chOff x="0" y="0"/>
            <a:chExt cx="570551" cy="724205"/>
          </a:xfrm>
        </p:grpSpPr>
        <p:sp>
          <p:nvSpPr>
            <p:cNvPr name="Freeform 16" id="16"/>
            <p:cNvSpPr/>
            <p:nvPr/>
          </p:nvSpPr>
          <p:spPr>
            <a:xfrm flipH="false" flipV="false" rot="0">
              <a:off x="0" y="0"/>
              <a:ext cx="570551" cy="724205"/>
            </a:xfrm>
            <a:custGeom>
              <a:avLst/>
              <a:gdLst/>
              <a:ahLst/>
              <a:cxnLst/>
              <a:rect r="r" b="b" t="t" l="l"/>
              <a:pathLst>
                <a:path h="724205" w="570551">
                  <a:moveTo>
                    <a:pt x="190286" y="705136"/>
                  </a:moveTo>
                  <a:cubicBezTo>
                    <a:pt x="219537" y="716649"/>
                    <a:pt x="252791" y="724205"/>
                    <a:pt x="285429" y="724205"/>
                  </a:cubicBezTo>
                  <a:cubicBezTo>
                    <a:pt x="318068" y="724205"/>
                    <a:pt x="349475" y="717728"/>
                    <a:pt x="378417" y="706214"/>
                  </a:cubicBezTo>
                  <a:cubicBezTo>
                    <a:pt x="379034" y="705854"/>
                    <a:pt x="379649" y="705854"/>
                    <a:pt x="380265" y="705495"/>
                  </a:cubicBezTo>
                  <a:cubicBezTo>
                    <a:pt x="488956" y="659440"/>
                    <a:pt x="569012" y="537826"/>
                    <a:pt x="570551" y="397671"/>
                  </a:cubicBezTo>
                  <a:lnTo>
                    <a:pt x="570551" y="0"/>
                  </a:lnTo>
                  <a:lnTo>
                    <a:pt x="0" y="0"/>
                  </a:lnTo>
                  <a:lnTo>
                    <a:pt x="0" y="397375"/>
                  </a:lnTo>
                  <a:cubicBezTo>
                    <a:pt x="1540" y="538545"/>
                    <a:pt x="80364" y="660160"/>
                    <a:pt x="190286" y="705136"/>
                  </a:cubicBezTo>
                  <a:close/>
                </a:path>
              </a:pathLst>
            </a:custGeom>
            <a:solidFill>
              <a:srgbClr val="61A1BA"/>
            </a:solidFill>
          </p:spPr>
        </p:sp>
        <p:sp>
          <p:nvSpPr>
            <p:cNvPr name="TextBox 17" id="17"/>
            <p:cNvSpPr txBox="true"/>
            <p:nvPr/>
          </p:nvSpPr>
          <p:spPr>
            <a:xfrm>
              <a:off x="0" y="-38100"/>
              <a:ext cx="570551" cy="635305"/>
            </a:xfrm>
            <a:prstGeom prst="rect">
              <a:avLst/>
            </a:prstGeom>
          </p:spPr>
          <p:txBody>
            <a:bodyPr anchor="ctr" rtlCol="false" tIns="50800" lIns="50800" bIns="50800" rIns="50800"/>
            <a:lstStyle/>
            <a:p>
              <a:pPr algn="ctr">
                <a:lnSpc>
                  <a:spcPts val="3375"/>
                </a:lnSpc>
              </a:pPr>
            </a:p>
          </p:txBody>
        </p:sp>
      </p:grpSp>
      <p:grpSp>
        <p:nvGrpSpPr>
          <p:cNvPr name="Group 18" id="18"/>
          <p:cNvGrpSpPr/>
          <p:nvPr/>
        </p:nvGrpSpPr>
        <p:grpSpPr>
          <a:xfrm rot="0">
            <a:off x="340173" y="8606970"/>
            <a:ext cx="4231827" cy="1302659"/>
            <a:chOff x="0" y="0"/>
            <a:chExt cx="1114555" cy="343087"/>
          </a:xfrm>
        </p:grpSpPr>
        <p:sp>
          <p:nvSpPr>
            <p:cNvPr name="Freeform 19" id="19"/>
            <p:cNvSpPr/>
            <p:nvPr/>
          </p:nvSpPr>
          <p:spPr>
            <a:xfrm flipH="false" flipV="false" rot="0">
              <a:off x="0" y="0"/>
              <a:ext cx="1114555" cy="343087"/>
            </a:xfrm>
            <a:custGeom>
              <a:avLst/>
              <a:gdLst/>
              <a:ahLst/>
              <a:cxnLst/>
              <a:rect r="r" b="b" t="t" l="l"/>
              <a:pathLst>
                <a:path h="343087" w="1114555">
                  <a:moveTo>
                    <a:pt x="93302" y="0"/>
                  </a:moveTo>
                  <a:lnTo>
                    <a:pt x="1021253" y="0"/>
                  </a:lnTo>
                  <a:cubicBezTo>
                    <a:pt x="1045999" y="0"/>
                    <a:pt x="1069730" y="9830"/>
                    <a:pt x="1087228" y="27328"/>
                  </a:cubicBezTo>
                  <a:cubicBezTo>
                    <a:pt x="1104725" y="44825"/>
                    <a:pt x="1114555" y="68557"/>
                    <a:pt x="1114555" y="93302"/>
                  </a:cubicBezTo>
                  <a:lnTo>
                    <a:pt x="1114555" y="249785"/>
                  </a:lnTo>
                  <a:cubicBezTo>
                    <a:pt x="1114555" y="301314"/>
                    <a:pt x="1072783" y="343087"/>
                    <a:pt x="1021253" y="343087"/>
                  </a:cubicBezTo>
                  <a:lnTo>
                    <a:pt x="93302" y="343087"/>
                  </a:lnTo>
                  <a:cubicBezTo>
                    <a:pt x="41773" y="343087"/>
                    <a:pt x="0" y="301314"/>
                    <a:pt x="0" y="249785"/>
                  </a:cubicBezTo>
                  <a:lnTo>
                    <a:pt x="0" y="93302"/>
                  </a:lnTo>
                  <a:cubicBezTo>
                    <a:pt x="0" y="41773"/>
                    <a:pt x="41773" y="0"/>
                    <a:pt x="93302" y="0"/>
                  </a:cubicBezTo>
                  <a:close/>
                </a:path>
              </a:pathLst>
            </a:custGeom>
            <a:solidFill>
              <a:srgbClr val="61A1BA"/>
            </a:solidFill>
          </p:spPr>
        </p:sp>
        <p:sp>
          <p:nvSpPr>
            <p:cNvPr name="TextBox 20" id="20"/>
            <p:cNvSpPr txBox="true"/>
            <p:nvPr/>
          </p:nvSpPr>
          <p:spPr>
            <a:xfrm>
              <a:off x="0" y="-38100"/>
              <a:ext cx="1114555" cy="381187"/>
            </a:xfrm>
            <a:prstGeom prst="rect">
              <a:avLst/>
            </a:prstGeom>
          </p:spPr>
          <p:txBody>
            <a:bodyPr anchor="ctr" rtlCol="false" tIns="50800" lIns="50800" bIns="50800" rIns="50800"/>
            <a:lstStyle/>
            <a:p>
              <a:pPr algn="ctr">
                <a:lnSpc>
                  <a:spcPts val="3375"/>
                </a:lnSpc>
              </a:pPr>
            </a:p>
          </p:txBody>
        </p:sp>
      </p:grpSp>
      <p:sp>
        <p:nvSpPr>
          <p:cNvPr name="TextBox 21" id="21"/>
          <p:cNvSpPr txBox="true"/>
          <p:nvPr/>
        </p:nvSpPr>
        <p:spPr>
          <a:xfrm rot="0">
            <a:off x="5051983" y="2605463"/>
            <a:ext cx="12770716" cy="1820042"/>
          </a:xfrm>
          <a:prstGeom prst="rect">
            <a:avLst/>
          </a:prstGeom>
        </p:spPr>
        <p:txBody>
          <a:bodyPr anchor="t" rtlCol="false" tIns="0" lIns="0" bIns="0" rIns="0">
            <a:spAutoFit/>
          </a:bodyPr>
          <a:lstStyle/>
          <a:p>
            <a:pPr algn="just">
              <a:lnSpc>
                <a:spcPts val="3640"/>
              </a:lnSpc>
              <a:spcBef>
                <a:spcPct val="0"/>
              </a:spcBef>
            </a:pPr>
            <a:r>
              <a:rPr lang="en-US" sz="2600" spc="156">
                <a:solidFill>
                  <a:srgbClr val="000000"/>
                </a:solidFill>
                <a:latin typeface="Canva Sans"/>
                <a:ea typeface="Canva Sans"/>
                <a:cs typeface="Canva Sans"/>
                <a:sym typeface="Canva Sans"/>
              </a:rPr>
              <a:t>Bio:athlete in his 20s concerned about his physical health, searches for information online, seeks advice from coaches and fellow athletes, prefers clinics that use the latest technology and flexible  appointments.</a:t>
            </a:r>
          </a:p>
        </p:txBody>
      </p:sp>
      <p:sp>
        <p:nvSpPr>
          <p:cNvPr name="TextBox 22" id="22"/>
          <p:cNvSpPr txBox="true"/>
          <p:nvPr/>
        </p:nvSpPr>
        <p:spPr>
          <a:xfrm rot="0">
            <a:off x="5015357" y="4867697"/>
            <a:ext cx="13029020" cy="1262731"/>
          </a:xfrm>
          <a:prstGeom prst="rect">
            <a:avLst/>
          </a:prstGeom>
        </p:spPr>
        <p:txBody>
          <a:bodyPr anchor="t" rtlCol="false" tIns="0" lIns="0" bIns="0" rIns="0">
            <a:spAutoFit/>
          </a:bodyPr>
          <a:lstStyle/>
          <a:p>
            <a:pPr algn="just">
              <a:lnSpc>
                <a:spcPts val="3375"/>
              </a:lnSpc>
              <a:spcBef>
                <a:spcPct val="0"/>
              </a:spcBef>
            </a:pPr>
            <a:r>
              <a:rPr lang="en-US" b="true" sz="2411" spc="144">
                <a:solidFill>
                  <a:srgbClr val="000000"/>
                </a:solidFill>
                <a:latin typeface="Open Sans Bold"/>
                <a:ea typeface="Open Sans Bold"/>
                <a:cs typeface="Open Sans Bold"/>
                <a:sym typeface="Open Sans Bold"/>
              </a:rPr>
              <a:t>Goal: He may have damaged teeth due to playing sports, he is looking for a clinic that provides emergency services, preferably clinics located near training locations</a:t>
            </a:r>
          </a:p>
        </p:txBody>
      </p:sp>
      <p:sp>
        <p:nvSpPr>
          <p:cNvPr name="TextBox 23" id="23"/>
          <p:cNvSpPr txBox="true"/>
          <p:nvPr/>
        </p:nvSpPr>
        <p:spPr>
          <a:xfrm rot="0">
            <a:off x="5015357" y="6732104"/>
            <a:ext cx="12770716" cy="1262731"/>
          </a:xfrm>
          <a:prstGeom prst="rect">
            <a:avLst/>
          </a:prstGeom>
        </p:spPr>
        <p:txBody>
          <a:bodyPr anchor="t" rtlCol="false" tIns="0" lIns="0" bIns="0" rIns="0">
            <a:spAutoFit/>
          </a:bodyPr>
          <a:lstStyle/>
          <a:p>
            <a:pPr algn="just">
              <a:lnSpc>
                <a:spcPts val="3375"/>
              </a:lnSpc>
              <a:spcBef>
                <a:spcPct val="0"/>
              </a:spcBef>
            </a:pPr>
            <a:r>
              <a:rPr lang="en-US" b="true" sz="2411" spc="144">
                <a:solidFill>
                  <a:srgbClr val="000000"/>
                </a:solidFill>
                <a:latin typeface="Open Sans Bold"/>
                <a:ea typeface="Open Sans Bold"/>
                <a:cs typeface="Open Sans Bold"/>
                <a:sym typeface="Open Sans Bold"/>
              </a:rPr>
              <a:t>Challenges: Wants to maintain oral health to ensure excellent athletic performance, looks for quick and effective solutions, may have a busy training schedule.</a:t>
            </a:r>
            <a:r>
              <a:rPr lang="en-US" b="true" sz="2411" spc="144">
                <a:solidFill>
                  <a:srgbClr val="000000"/>
                </a:solidFill>
                <a:latin typeface="Open Sans Bold"/>
                <a:ea typeface="Open Sans Bold"/>
                <a:cs typeface="Open Sans Bold"/>
                <a:sym typeface="Open Sans Bold"/>
              </a:rPr>
              <a:t>.</a:t>
            </a:r>
          </a:p>
        </p:txBody>
      </p:sp>
      <p:sp>
        <p:nvSpPr>
          <p:cNvPr name="TextBox 24" id="24"/>
          <p:cNvSpPr txBox="true"/>
          <p:nvPr/>
        </p:nvSpPr>
        <p:spPr>
          <a:xfrm rot="0">
            <a:off x="5015357" y="8568870"/>
            <a:ext cx="13029020" cy="834106"/>
          </a:xfrm>
          <a:prstGeom prst="rect">
            <a:avLst/>
          </a:prstGeom>
        </p:spPr>
        <p:txBody>
          <a:bodyPr anchor="t" rtlCol="false" tIns="0" lIns="0" bIns="0" rIns="0">
            <a:spAutoFit/>
          </a:bodyPr>
          <a:lstStyle/>
          <a:p>
            <a:pPr algn="just">
              <a:lnSpc>
                <a:spcPts val="3375"/>
              </a:lnSpc>
              <a:spcBef>
                <a:spcPct val="0"/>
              </a:spcBef>
            </a:pPr>
            <a:r>
              <a:rPr lang="en-US" b="true" sz="2411" spc="144">
                <a:solidFill>
                  <a:srgbClr val="000000"/>
                </a:solidFill>
                <a:latin typeface="Open Sans Bold"/>
                <a:ea typeface="Open Sans Bold"/>
                <a:cs typeface="Open Sans Bold"/>
                <a:sym typeface="Open Sans Bold"/>
              </a:rPr>
              <a:t>Pain points: He has sustained a broken tooth while exercising and seeks to obtain a crown that is both affordable and Looks natural.</a:t>
            </a:r>
          </a:p>
        </p:txBody>
      </p:sp>
      <p:grpSp>
        <p:nvGrpSpPr>
          <p:cNvPr name="Group 25" id="25"/>
          <p:cNvGrpSpPr/>
          <p:nvPr/>
        </p:nvGrpSpPr>
        <p:grpSpPr>
          <a:xfrm rot="0">
            <a:off x="619552" y="3132781"/>
            <a:ext cx="3673068" cy="4770663"/>
            <a:chOff x="0" y="0"/>
            <a:chExt cx="6108573" cy="7933950"/>
          </a:xfrm>
        </p:grpSpPr>
        <p:sp>
          <p:nvSpPr>
            <p:cNvPr name="Freeform 26" id="26"/>
            <p:cNvSpPr/>
            <p:nvPr/>
          </p:nvSpPr>
          <p:spPr>
            <a:xfrm flipH="false" flipV="false" rot="0">
              <a:off x="0" y="0"/>
              <a:ext cx="6108573" cy="7933951"/>
            </a:xfrm>
            <a:custGeom>
              <a:avLst/>
              <a:gdLst/>
              <a:ahLst/>
              <a:cxnLst/>
              <a:rect r="r" b="b" t="t" l="l"/>
              <a:pathLst>
                <a:path h="7933951" w="6108573">
                  <a:moveTo>
                    <a:pt x="6108573" y="0"/>
                  </a:moveTo>
                  <a:lnTo>
                    <a:pt x="6108573" y="4117403"/>
                  </a:lnTo>
                  <a:cubicBezTo>
                    <a:pt x="6108573" y="6225295"/>
                    <a:pt x="4741164" y="7933951"/>
                    <a:pt x="3054350" y="7933951"/>
                  </a:cubicBezTo>
                  <a:cubicBezTo>
                    <a:pt x="1367536" y="7933951"/>
                    <a:pt x="0" y="6225295"/>
                    <a:pt x="0" y="4117561"/>
                  </a:cubicBezTo>
                  <a:lnTo>
                    <a:pt x="0" y="0"/>
                  </a:lnTo>
                  <a:lnTo>
                    <a:pt x="6108573" y="0"/>
                  </a:lnTo>
                  <a:close/>
                </a:path>
              </a:pathLst>
            </a:custGeom>
            <a:blipFill>
              <a:blip r:embed="rId3"/>
              <a:stretch>
                <a:fillRect l="-79882" t="0" r="-79882" b="0"/>
              </a:stretch>
            </a:blipFill>
          </p:spPr>
        </p:sp>
      </p:grpSp>
      <p:sp>
        <p:nvSpPr>
          <p:cNvPr name="TextBox 27" id="27"/>
          <p:cNvSpPr txBox="true"/>
          <p:nvPr/>
        </p:nvSpPr>
        <p:spPr>
          <a:xfrm rot="0">
            <a:off x="1113052" y="8770024"/>
            <a:ext cx="2805843" cy="422341"/>
          </a:xfrm>
          <a:prstGeom prst="rect">
            <a:avLst/>
          </a:prstGeom>
        </p:spPr>
        <p:txBody>
          <a:bodyPr anchor="t" rtlCol="false" tIns="0" lIns="0" bIns="0" rIns="0">
            <a:spAutoFit/>
          </a:bodyPr>
          <a:lstStyle/>
          <a:p>
            <a:pPr algn="ctr">
              <a:lnSpc>
                <a:spcPts val="3499"/>
              </a:lnSpc>
            </a:pPr>
            <a:r>
              <a:rPr lang="en-US" b="true" sz="2499">
                <a:solidFill>
                  <a:srgbClr val="000000"/>
                </a:solidFill>
                <a:latin typeface="Canva Sans Bold"/>
                <a:ea typeface="Canva Sans Bold"/>
                <a:cs typeface="Canva Sans Bold"/>
                <a:sym typeface="Canva Sans Bold"/>
              </a:rPr>
              <a:t>SAMEH </a:t>
            </a:r>
          </a:p>
        </p:txBody>
      </p:sp>
      <p:sp>
        <p:nvSpPr>
          <p:cNvPr name="TextBox 28" id="28"/>
          <p:cNvSpPr txBox="true"/>
          <p:nvPr/>
        </p:nvSpPr>
        <p:spPr>
          <a:xfrm rot="0">
            <a:off x="1396828" y="9210675"/>
            <a:ext cx="2118516" cy="389222"/>
          </a:xfrm>
          <a:prstGeom prst="rect">
            <a:avLst/>
          </a:prstGeom>
        </p:spPr>
        <p:txBody>
          <a:bodyPr anchor="t" rtlCol="false" tIns="0" lIns="0" bIns="0" rIns="0">
            <a:spAutoFit/>
          </a:bodyPr>
          <a:lstStyle/>
          <a:p>
            <a:pPr algn="ctr">
              <a:lnSpc>
                <a:spcPts val="3219"/>
              </a:lnSpc>
            </a:pPr>
            <a:r>
              <a:rPr lang="en-US" sz="2299">
                <a:solidFill>
                  <a:srgbClr val="000000"/>
                </a:solidFill>
                <a:latin typeface="Canva Sans"/>
                <a:ea typeface="Canva Sans"/>
                <a:cs typeface="Canva Sans"/>
                <a:sym typeface="Canva Sans"/>
              </a:rPr>
              <a:t>Athlete</a:t>
            </a:r>
          </a:p>
        </p:txBody>
      </p:sp>
      <p:grpSp>
        <p:nvGrpSpPr>
          <p:cNvPr name="Group 29" id="29"/>
          <p:cNvGrpSpPr/>
          <p:nvPr/>
        </p:nvGrpSpPr>
        <p:grpSpPr>
          <a:xfrm rot="0">
            <a:off x="0" y="0"/>
            <a:ext cx="9144000" cy="1543050"/>
            <a:chOff x="0" y="0"/>
            <a:chExt cx="12192000" cy="2057400"/>
          </a:xfrm>
        </p:grpSpPr>
        <p:grpSp>
          <p:nvGrpSpPr>
            <p:cNvPr name="Group 30" id="30"/>
            <p:cNvGrpSpPr/>
            <p:nvPr/>
          </p:nvGrpSpPr>
          <p:grpSpPr>
            <a:xfrm rot="0">
              <a:off x="0" y="0"/>
              <a:ext cx="12192000" cy="2057400"/>
              <a:chOff x="0" y="0"/>
              <a:chExt cx="2408296" cy="406400"/>
            </a:xfrm>
          </p:grpSpPr>
          <p:sp>
            <p:nvSpPr>
              <p:cNvPr name="Freeform 31" id="31"/>
              <p:cNvSpPr/>
              <p:nvPr/>
            </p:nvSpPr>
            <p:spPr>
              <a:xfrm flipH="false" flipV="false" rot="0">
                <a:off x="0" y="0"/>
                <a:ext cx="2408296" cy="406400"/>
              </a:xfrm>
              <a:custGeom>
                <a:avLst/>
                <a:gdLst/>
                <a:ahLst/>
                <a:cxnLst/>
                <a:rect r="r" b="b" t="t" l="l"/>
                <a:pathLst>
                  <a:path h="406400" w="2408296">
                    <a:moveTo>
                      <a:pt x="2205096" y="0"/>
                    </a:moveTo>
                    <a:lnTo>
                      <a:pt x="0" y="0"/>
                    </a:lnTo>
                    <a:lnTo>
                      <a:pt x="0" y="406400"/>
                    </a:lnTo>
                    <a:lnTo>
                      <a:pt x="2205096" y="406400"/>
                    </a:lnTo>
                    <a:lnTo>
                      <a:pt x="2408296" y="203200"/>
                    </a:lnTo>
                    <a:lnTo>
                      <a:pt x="2205096" y="0"/>
                    </a:lnTo>
                    <a:close/>
                  </a:path>
                </a:pathLst>
              </a:custGeom>
              <a:solidFill>
                <a:srgbClr val="61A1BA"/>
              </a:solidFill>
            </p:spPr>
          </p:sp>
          <p:sp>
            <p:nvSpPr>
              <p:cNvPr name="TextBox 32" id="32"/>
              <p:cNvSpPr txBox="true"/>
              <p:nvPr/>
            </p:nvSpPr>
            <p:spPr>
              <a:xfrm>
                <a:off x="0" y="-38100"/>
                <a:ext cx="2293996" cy="444500"/>
              </a:xfrm>
              <a:prstGeom prst="rect">
                <a:avLst/>
              </a:prstGeom>
            </p:spPr>
            <p:txBody>
              <a:bodyPr anchor="ctr" rtlCol="false" tIns="50800" lIns="50800" bIns="50800" rIns="50800"/>
              <a:lstStyle/>
              <a:p>
                <a:pPr algn="ctr">
                  <a:lnSpc>
                    <a:spcPts val="3375"/>
                  </a:lnSpc>
                </a:pPr>
              </a:p>
            </p:txBody>
          </p:sp>
        </p:grpSp>
        <p:sp>
          <p:nvSpPr>
            <p:cNvPr name="TextBox 33" id="33"/>
            <p:cNvSpPr txBox="true"/>
            <p:nvPr/>
          </p:nvSpPr>
          <p:spPr>
            <a:xfrm rot="0">
              <a:off x="1856089" y="145806"/>
              <a:ext cx="7238560" cy="1333456"/>
            </a:xfrm>
            <a:prstGeom prst="rect">
              <a:avLst/>
            </a:prstGeom>
          </p:spPr>
          <p:txBody>
            <a:bodyPr anchor="t" rtlCol="false" tIns="0" lIns="0" bIns="0" rIns="0">
              <a:spAutoFit/>
            </a:bodyPr>
            <a:lstStyle/>
            <a:p>
              <a:pPr algn="ctr">
                <a:lnSpc>
                  <a:spcPts val="8400"/>
                </a:lnSpc>
                <a:spcBef>
                  <a:spcPct val="0"/>
                </a:spcBef>
              </a:pPr>
              <a:r>
                <a:rPr lang="en-US" b="true" sz="6000">
                  <a:solidFill>
                    <a:srgbClr val="000000"/>
                  </a:solidFill>
                  <a:latin typeface="Canva Sans Bold"/>
                  <a:ea typeface="Canva Sans Bold"/>
                  <a:cs typeface="Canva Sans Bold"/>
                  <a:sym typeface="Canva Sans Bold"/>
                </a:rPr>
                <a:t>Buyer Persona</a:t>
              </a:r>
            </a:p>
          </p:txBody>
        </p:sp>
      </p:gr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387A92"/>
        </a:solidFill>
      </p:bgPr>
    </p:bg>
    <p:spTree>
      <p:nvGrpSpPr>
        <p:cNvPr id="1" name=""/>
        <p:cNvGrpSpPr/>
        <p:nvPr/>
      </p:nvGrpSpPr>
      <p:grpSpPr>
        <a:xfrm>
          <a:off x="0" y="0"/>
          <a:ext cx="0" cy="0"/>
          <a:chOff x="0" y="0"/>
          <a:chExt cx="0" cy="0"/>
        </a:xfrm>
      </p:grpSpPr>
      <p:grpSp>
        <p:nvGrpSpPr>
          <p:cNvPr name="Group 2" id="2"/>
          <p:cNvGrpSpPr/>
          <p:nvPr/>
        </p:nvGrpSpPr>
        <p:grpSpPr>
          <a:xfrm rot="0">
            <a:off x="0" y="0"/>
            <a:ext cx="9144000" cy="1543050"/>
            <a:chOff x="0" y="0"/>
            <a:chExt cx="2408296" cy="406400"/>
          </a:xfrm>
        </p:grpSpPr>
        <p:sp>
          <p:nvSpPr>
            <p:cNvPr name="Freeform 3" id="3"/>
            <p:cNvSpPr/>
            <p:nvPr/>
          </p:nvSpPr>
          <p:spPr>
            <a:xfrm flipH="false" flipV="false" rot="0">
              <a:off x="0" y="0"/>
              <a:ext cx="2408296" cy="406400"/>
            </a:xfrm>
            <a:custGeom>
              <a:avLst/>
              <a:gdLst/>
              <a:ahLst/>
              <a:cxnLst/>
              <a:rect r="r" b="b" t="t" l="l"/>
              <a:pathLst>
                <a:path h="406400" w="2408296">
                  <a:moveTo>
                    <a:pt x="2205096" y="0"/>
                  </a:moveTo>
                  <a:lnTo>
                    <a:pt x="0" y="0"/>
                  </a:lnTo>
                  <a:lnTo>
                    <a:pt x="0" y="406400"/>
                  </a:lnTo>
                  <a:lnTo>
                    <a:pt x="2205096" y="406400"/>
                  </a:lnTo>
                  <a:lnTo>
                    <a:pt x="2408296" y="203200"/>
                  </a:lnTo>
                  <a:lnTo>
                    <a:pt x="2205096" y="0"/>
                  </a:lnTo>
                  <a:close/>
                </a:path>
              </a:pathLst>
            </a:custGeom>
            <a:solidFill>
              <a:srgbClr val="61A1BA"/>
            </a:solidFill>
          </p:spPr>
        </p:sp>
        <p:sp>
          <p:nvSpPr>
            <p:cNvPr name="TextBox 4" id="4"/>
            <p:cNvSpPr txBox="true"/>
            <p:nvPr/>
          </p:nvSpPr>
          <p:spPr>
            <a:xfrm>
              <a:off x="0" y="-38100"/>
              <a:ext cx="2293996" cy="444500"/>
            </a:xfrm>
            <a:prstGeom prst="rect">
              <a:avLst/>
            </a:prstGeom>
          </p:spPr>
          <p:txBody>
            <a:bodyPr anchor="ctr" rtlCol="false" tIns="50800" lIns="50800" bIns="50800" rIns="50800"/>
            <a:lstStyle/>
            <a:p>
              <a:pPr algn="ctr">
                <a:lnSpc>
                  <a:spcPts val="3375"/>
                </a:lnSpc>
              </a:pPr>
            </a:p>
          </p:txBody>
        </p:sp>
      </p:grpSp>
      <p:sp>
        <p:nvSpPr>
          <p:cNvPr name="TextBox 5" id="5"/>
          <p:cNvSpPr txBox="true"/>
          <p:nvPr/>
        </p:nvSpPr>
        <p:spPr>
          <a:xfrm rot="0">
            <a:off x="305193" y="163810"/>
            <a:ext cx="6730416" cy="1028662"/>
          </a:xfrm>
          <a:prstGeom prst="rect">
            <a:avLst/>
          </a:prstGeom>
        </p:spPr>
        <p:txBody>
          <a:bodyPr anchor="t" rtlCol="false" tIns="0" lIns="0" bIns="0" rIns="0">
            <a:spAutoFit/>
          </a:bodyPr>
          <a:lstStyle/>
          <a:p>
            <a:pPr algn="ctr">
              <a:lnSpc>
                <a:spcPts val="8400"/>
              </a:lnSpc>
              <a:spcBef>
                <a:spcPct val="0"/>
              </a:spcBef>
            </a:pPr>
            <a:r>
              <a:rPr lang="en-US" b="true" sz="6000">
                <a:solidFill>
                  <a:srgbClr val="000000"/>
                </a:solidFill>
                <a:latin typeface="Canva Sans Bold"/>
                <a:ea typeface="Canva Sans Bold"/>
                <a:cs typeface="Canva Sans Bold"/>
                <a:sym typeface="Canva Sans Bold"/>
              </a:rPr>
              <a:t>Objectives</a:t>
            </a:r>
          </a:p>
        </p:txBody>
      </p:sp>
      <p:sp>
        <p:nvSpPr>
          <p:cNvPr name="Freeform 6" id="6"/>
          <p:cNvSpPr/>
          <p:nvPr/>
        </p:nvSpPr>
        <p:spPr>
          <a:xfrm flipH="false" flipV="false" rot="0">
            <a:off x="15085907" y="-779923"/>
            <a:ext cx="4008003" cy="4008003"/>
          </a:xfrm>
          <a:custGeom>
            <a:avLst/>
            <a:gdLst/>
            <a:ahLst/>
            <a:cxnLst/>
            <a:rect r="r" b="b" t="t" l="l"/>
            <a:pathLst>
              <a:path h="4008003" w="4008003">
                <a:moveTo>
                  <a:pt x="0" y="0"/>
                </a:moveTo>
                <a:lnTo>
                  <a:pt x="4008003" y="0"/>
                </a:lnTo>
                <a:lnTo>
                  <a:pt x="4008003" y="4008003"/>
                </a:lnTo>
                <a:lnTo>
                  <a:pt x="0" y="4008003"/>
                </a:lnTo>
                <a:lnTo>
                  <a:pt x="0" y="0"/>
                </a:lnTo>
                <a:close/>
              </a:path>
            </a:pathLst>
          </a:custGeom>
          <a:blipFill>
            <a:blip r:embed="rId2"/>
            <a:stretch>
              <a:fillRect l="0" t="0" r="0" b="0"/>
            </a:stretch>
          </a:blipFill>
        </p:spPr>
      </p:sp>
      <p:sp>
        <p:nvSpPr>
          <p:cNvPr name="Freeform 7" id="7"/>
          <p:cNvSpPr/>
          <p:nvPr/>
        </p:nvSpPr>
        <p:spPr>
          <a:xfrm flipH="false" flipV="false" rot="0">
            <a:off x="16397764" y="8229600"/>
            <a:ext cx="1890236" cy="2057400"/>
          </a:xfrm>
          <a:custGeom>
            <a:avLst/>
            <a:gdLst/>
            <a:ahLst/>
            <a:cxnLst/>
            <a:rect r="r" b="b" t="t" l="l"/>
            <a:pathLst>
              <a:path h="2057400" w="1890236">
                <a:moveTo>
                  <a:pt x="0" y="0"/>
                </a:moveTo>
                <a:lnTo>
                  <a:pt x="1890236" y="0"/>
                </a:lnTo>
                <a:lnTo>
                  <a:pt x="1890236" y="2057400"/>
                </a:lnTo>
                <a:lnTo>
                  <a:pt x="0" y="20574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8" id="8"/>
          <p:cNvGrpSpPr/>
          <p:nvPr/>
        </p:nvGrpSpPr>
        <p:grpSpPr>
          <a:xfrm rot="0">
            <a:off x="1638594" y="2142182"/>
            <a:ext cx="15487484" cy="1911724"/>
            <a:chOff x="0" y="0"/>
            <a:chExt cx="6091171" cy="751874"/>
          </a:xfrm>
        </p:grpSpPr>
        <p:sp>
          <p:nvSpPr>
            <p:cNvPr name="Freeform 9" id="9"/>
            <p:cNvSpPr/>
            <p:nvPr/>
          </p:nvSpPr>
          <p:spPr>
            <a:xfrm flipH="false" flipV="false" rot="0">
              <a:off x="0" y="0"/>
              <a:ext cx="6091172" cy="751874"/>
            </a:xfrm>
            <a:custGeom>
              <a:avLst/>
              <a:gdLst/>
              <a:ahLst/>
              <a:cxnLst/>
              <a:rect r="r" b="b" t="t" l="l"/>
              <a:pathLst>
                <a:path h="751874" w="6091172">
                  <a:moveTo>
                    <a:pt x="5966711" y="751874"/>
                  </a:moveTo>
                  <a:lnTo>
                    <a:pt x="124460" y="751874"/>
                  </a:lnTo>
                  <a:cubicBezTo>
                    <a:pt x="55880" y="751874"/>
                    <a:pt x="0" y="695994"/>
                    <a:pt x="0" y="627414"/>
                  </a:cubicBezTo>
                  <a:lnTo>
                    <a:pt x="0" y="124460"/>
                  </a:lnTo>
                  <a:cubicBezTo>
                    <a:pt x="0" y="55880"/>
                    <a:pt x="55880" y="0"/>
                    <a:pt x="124460" y="0"/>
                  </a:cubicBezTo>
                  <a:lnTo>
                    <a:pt x="5966712" y="0"/>
                  </a:lnTo>
                  <a:cubicBezTo>
                    <a:pt x="6035292" y="0"/>
                    <a:pt x="6091172" y="55880"/>
                    <a:pt x="6091172" y="124460"/>
                  </a:cubicBezTo>
                  <a:lnTo>
                    <a:pt x="6091172" y="627414"/>
                  </a:lnTo>
                  <a:cubicBezTo>
                    <a:pt x="6091172" y="695994"/>
                    <a:pt x="6035292" y="751874"/>
                    <a:pt x="5966712" y="751874"/>
                  </a:cubicBezTo>
                  <a:close/>
                </a:path>
              </a:pathLst>
            </a:custGeom>
            <a:solidFill>
              <a:srgbClr val="61A1BA">
                <a:alpha val="49804"/>
              </a:srgbClr>
            </a:solidFill>
          </p:spPr>
        </p:sp>
      </p:grpSp>
      <p:grpSp>
        <p:nvGrpSpPr>
          <p:cNvPr name="Group 10" id="10"/>
          <p:cNvGrpSpPr/>
          <p:nvPr/>
        </p:nvGrpSpPr>
        <p:grpSpPr>
          <a:xfrm rot="0">
            <a:off x="305193" y="2049722"/>
            <a:ext cx="2124684" cy="2124684"/>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1A1BA"/>
            </a:solidFill>
          </p:spPr>
        </p:sp>
        <p:sp>
          <p:nvSpPr>
            <p:cNvPr name="TextBox 12" id="12"/>
            <p:cNvSpPr txBox="true"/>
            <p:nvPr/>
          </p:nvSpPr>
          <p:spPr>
            <a:xfrm>
              <a:off x="76200" y="38100"/>
              <a:ext cx="660400" cy="698500"/>
            </a:xfrm>
            <a:prstGeom prst="rect">
              <a:avLst/>
            </a:prstGeom>
          </p:spPr>
          <p:txBody>
            <a:bodyPr anchor="ctr" rtlCol="false" tIns="92597" lIns="92597" bIns="92597" rIns="92597"/>
            <a:lstStyle/>
            <a:p>
              <a:pPr algn="ctr">
                <a:lnSpc>
                  <a:spcPts val="2520"/>
                </a:lnSpc>
              </a:pPr>
            </a:p>
          </p:txBody>
        </p:sp>
      </p:grpSp>
      <p:sp>
        <p:nvSpPr>
          <p:cNvPr name="Freeform 13" id="13"/>
          <p:cNvSpPr/>
          <p:nvPr/>
        </p:nvSpPr>
        <p:spPr>
          <a:xfrm flipH="false" flipV="false" rot="0">
            <a:off x="493185" y="2335319"/>
            <a:ext cx="1817402" cy="1569781"/>
          </a:xfrm>
          <a:custGeom>
            <a:avLst/>
            <a:gdLst/>
            <a:ahLst/>
            <a:cxnLst/>
            <a:rect r="r" b="b" t="t" l="l"/>
            <a:pathLst>
              <a:path h="1569781" w="1817402">
                <a:moveTo>
                  <a:pt x="0" y="0"/>
                </a:moveTo>
                <a:lnTo>
                  <a:pt x="1817402" y="0"/>
                </a:lnTo>
                <a:lnTo>
                  <a:pt x="1817402" y="1569781"/>
                </a:lnTo>
                <a:lnTo>
                  <a:pt x="0" y="156978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4" id="14"/>
          <p:cNvSpPr txBox="true"/>
          <p:nvPr/>
        </p:nvSpPr>
        <p:spPr>
          <a:xfrm rot="0">
            <a:off x="2615626" y="2523637"/>
            <a:ext cx="14134849" cy="1135995"/>
          </a:xfrm>
          <a:prstGeom prst="rect">
            <a:avLst/>
          </a:prstGeom>
        </p:spPr>
        <p:txBody>
          <a:bodyPr anchor="t" rtlCol="false" tIns="0" lIns="0" bIns="0" rIns="0">
            <a:spAutoFit/>
          </a:bodyPr>
          <a:lstStyle/>
          <a:p>
            <a:pPr algn="just">
              <a:lnSpc>
                <a:spcPts val="4593"/>
              </a:lnSpc>
            </a:pPr>
            <a:r>
              <a:rPr lang="en-US" b="true" sz="3280" i="true">
                <a:solidFill>
                  <a:srgbClr val="000000"/>
                </a:solidFill>
                <a:latin typeface="DM Sans Bold Italics"/>
                <a:ea typeface="DM Sans Bold Italics"/>
                <a:cs typeface="DM Sans Bold Italics"/>
                <a:sym typeface="DM Sans Bold Italics"/>
              </a:rPr>
              <a:t>Increasing brand awareness</a:t>
            </a:r>
            <a:r>
              <a:rPr lang="en-US" sz="3280">
                <a:solidFill>
                  <a:srgbClr val="000000"/>
                </a:solidFill>
                <a:latin typeface="DM Sans"/>
                <a:ea typeface="DM Sans"/>
                <a:cs typeface="DM Sans"/>
                <a:sym typeface="DM Sans"/>
              </a:rPr>
              <a:t> by 30% in the next 3 months through digital marketing platforms.</a:t>
            </a:r>
          </a:p>
        </p:txBody>
      </p:sp>
      <p:grpSp>
        <p:nvGrpSpPr>
          <p:cNvPr name="Group 15" id="15"/>
          <p:cNvGrpSpPr/>
          <p:nvPr/>
        </p:nvGrpSpPr>
        <p:grpSpPr>
          <a:xfrm rot="0">
            <a:off x="1732590" y="4845574"/>
            <a:ext cx="15487484" cy="1911724"/>
            <a:chOff x="0" y="0"/>
            <a:chExt cx="6091171" cy="751874"/>
          </a:xfrm>
        </p:grpSpPr>
        <p:sp>
          <p:nvSpPr>
            <p:cNvPr name="Freeform 16" id="16"/>
            <p:cNvSpPr/>
            <p:nvPr/>
          </p:nvSpPr>
          <p:spPr>
            <a:xfrm flipH="false" flipV="false" rot="0">
              <a:off x="0" y="0"/>
              <a:ext cx="6091172" cy="751874"/>
            </a:xfrm>
            <a:custGeom>
              <a:avLst/>
              <a:gdLst/>
              <a:ahLst/>
              <a:cxnLst/>
              <a:rect r="r" b="b" t="t" l="l"/>
              <a:pathLst>
                <a:path h="751874" w="6091172">
                  <a:moveTo>
                    <a:pt x="5966711" y="751874"/>
                  </a:moveTo>
                  <a:lnTo>
                    <a:pt x="124460" y="751874"/>
                  </a:lnTo>
                  <a:cubicBezTo>
                    <a:pt x="55880" y="751874"/>
                    <a:pt x="0" y="695994"/>
                    <a:pt x="0" y="627414"/>
                  </a:cubicBezTo>
                  <a:lnTo>
                    <a:pt x="0" y="124460"/>
                  </a:lnTo>
                  <a:cubicBezTo>
                    <a:pt x="0" y="55880"/>
                    <a:pt x="55880" y="0"/>
                    <a:pt x="124460" y="0"/>
                  </a:cubicBezTo>
                  <a:lnTo>
                    <a:pt x="5966712" y="0"/>
                  </a:lnTo>
                  <a:cubicBezTo>
                    <a:pt x="6035292" y="0"/>
                    <a:pt x="6091172" y="55880"/>
                    <a:pt x="6091172" y="124460"/>
                  </a:cubicBezTo>
                  <a:lnTo>
                    <a:pt x="6091172" y="627414"/>
                  </a:lnTo>
                  <a:cubicBezTo>
                    <a:pt x="6091172" y="695994"/>
                    <a:pt x="6035292" y="751874"/>
                    <a:pt x="5966712" y="751874"/>
                  </a:cubicBezTo>
                  <a:close/>
                </a:path>
              </a:pathLst>
            </a:custGeom>
            <a:solidFill>
              <a:srgbClr val="61A1BA">
                <a:alpha val="49804"/>
              </a:srgbClr>
            </a:solidFill>
          </p:spPr>
        </p:sp>
      </p:grpSp>
      <p:grpSp>
        <p:nvGrpSpPr>
          <p:cNvPr name="Group 17" id="17"/>
          <p:cNvGrpSpPr/>
          <p:nvPr/>
        </p:nvGrpSpPr>
        <p:grpSpPr>
          <a:xfrm rot="0">
            <a:off x="399189" y="4755888"/>
            <a:ext cx="2124684" cy="2124684"/>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1A1BA"/>
            </a:solidFill>
          </p:spPr>
        </p:sp>
        <p:sp>
          <p:nvSpPr>
            <p:cNvPr name="TextBox 19" id="19"/>
            <p:cNvSpPr txBox="true"/>
            <p:nvPr/>
          </p:nvSpPr>
          <p:spPr>
            <a:xfrm>
              <a:off x="76200" y="38100"/>
              <a:ext cx="660400" cy="698500"/>
            </a:xfrm>
            <a:prstGeom prst="rect">
              <a:avLst/>
            </a:prstGeom>
          </p:spPr>
          <p:txBody>
            <a:bodyPr anchor="ctr" rtlCol="false" tIns="92597" lIns="92597" bIns="92597" rIns="92597"/>
            <a:lstStyle/>
            <a:p>
              <a:pPr algn="ctr">
                <a:lnSpc>
                  <a:spcPts val="2520"/>
                </a:lnSpc>
              </a:pPr>
            </a:p>
          </p:txBody>
        </p:sp>
      </p:grpSp>
      <p:sp>
        <p:nvSpPr>
          <p:cNvPr name="Freeform 20" id="20"/>
          <p:cNvSpPr/>
          <p:nvPr/>
        </p:nvSpPr>
        <p:spPr>
          <a:xfrm flipH="false" flipV="false" rot="0">
            <a:off x="849666" y="5068625"/>
            <a:ext cx="1223730" cy="1499210"/>
          </a:xfrm>
          <a:custGeom>
            <a:avLst/>
            <a:gdLst/>
            <a:ahLst/>
            <a:cxnLst/>
            <a:rect r="r" b="b" t="t" l="l"/>
            <a:pathLst>
              <a:path h="1499210" w="1223730">
                <a:moveTo>
                  <a:pt x="0" y="0"/>
                </a:moveTo>
                <a:lnTo>
                  <a:pt x="1223730" y="0"/>
                </a:lnTo>
                <a:lnTo>
                  <a:pt x="1223730" y="1499210"/>
                </a:lnTo>
                <a:lnTo>
                  <a:pt x="0" y="149921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21" id="21"/>
          <p:cNvSpPr txBox="true"/>
          <p:nvPr/>
        </p:nvSpPr>
        <p:spPr>
          <a:xfrm rot="0">
            <a:off x="2615626" y="5189240"/>
            <a:ext cx="14134849" cy="1135995"/>
          </a:xfrm>
          <a:prstGeom prst="rect">
            <a:avLst/>
          </a:prstGeom>
        </p:spPr>
        <p:txBody>
          <a:bodyPr anchor="t" rtlCol="false" tIns="0" lIns="0" bIns="0" rIns="0">
            <a:spAutoFit/>
          </a:bodyPr>
          <a:lstStyle/>
          <a:p>
            <a:pPr algn="just">
              <a:lnSpc>
                <a:spcPts val="4593"/>
              </a:lnSpc>
            </a:pPr>
            <a:r>
              <a:rPr lang="en-US" b="true" sz="3280" i="true">
                <a:solidFill>
                  <a:srgbClr val="000000"/>
                </a:solidFill>
                <a:latin typeface="DM Sans Bold Italics"/>
                <a:ea typeface="DM Sans Bold Italics"/>
                <a:cs typeface="DM Sans Bold Italics"/>
                <a:sym typeface="DM Sans Bold Italics"/>
              </a:rPr>
              <a:t>Increase revenue</a:t>
            </a:r>
            <a:r>
              <a:rPr lang="en-US" sz="3280">
                <a:solidFill>
                  <a:srgbClr val="000000"/>
                </a:solidFill>
                <a:latin typeface="DM Sans"/>
                <a:ea typeface="DM Sans"/>
                <a:cs typeface="DM Sans"/>
                <a:sym typeface="DM Sans"/>
              </a:rPr>
              <a:t> by 15% within the next 3 months by promoting high-value services (e.g., implants, cosmetic dentistry).</a:t>
            </a:r>
          </a:p>
        </p:txBody>
      </p:sp>
      <p:grpSp>
        <p:nvGrpSpPr>
          <p:cNvPr name="Group 22" id="22"/>
          <p:cNvGrpSpPr/>
          <p:nvPr/>
        </p:nvGrpSpPr>
        <p:grpSpPr>
          <a:xfrm rot="0">
            <a:off x="1660755" y="7517719"/>
            <a:ext cx="15559319" cy="1911724"/>
            <a:chOff x="0" y="0"/>
            <a:chExt cx="6119424" cy="751874"/>
          </a:xfrm>
        </p:grpSpPr>
        <p:sp>
          <p:nvSpPr>
            <p:cNvPr name="Freeform 23" id="23"/>
            <p:cNvSpPr/>
            <p:nvPr/>
          </p:nvSpPr>
          <p:spPr>
            <a:xfrm flipH="false" flipV="false" rot="0">
              <a:off x="0" y="0"/>
              <a:ext cx="6119424" cy="751874"/>
            </a:xfrm>
            <a:custGeom>
              <a:avLst/>
              <a:gdLst/>
              <a:ahLst/>
              <a:cxnLst/>
              <a:rect r="r" b="b" t="t" l="l"/>
              <a:pathLst>
                <a:path h="751874" w="6119424">
                  <a:moveTo>
                    <a:pt x="5994964" y="751874"/>
                  </a:moveTo>
                  <a:lnTo>
                    <a:pt x="124460" y="751874"/>
                  </a:lnTo>
                  <a:cubicBezTo>
                    <a:pt x="55880" y="751874"/>
                    <a:pt x="0" y="695994"/>
                    <a:pt x="0" y="627414"/>
                  </a:cubicBezTo>
                  <a:lnTo>
                    <a:pt x="0" y="124460"/>
                  </a:lnTo>
                  <a:cubicBezTo>
                    <a:pt x="0" y="55880"/>
                    <a:pt x="55880" y="0"/>
                    <a:pt x="124460" y="0"/>
                  </a:cubicBezTo>
                  <a:lnTo>
                    <a:pt x="5994964" y="0"/>
                  </a:lnTo>
                  <a:cubicBezTo>
                    <a:pt x="6063544" y="0"/>
                    <a:pt x="6119424" y="55880"/>
                    <a:pt x="6119424" y="124460"/>
                  </a:cubicBezTo>
                  <a:lnTo>
                    <a:pt x="6119424" y="627414"/>
                  </a:lnTo>
                  <a:cubicBezTo>
                    <a:pt x="6119424" y="695994"/>
                    <a:pt x="6063544" y="751874"/>
                    <a:pt x="5994964" y="751874"/>
                  </a:cubicBezTo>
                  <a:close/>
                </a:path>
              </a:pathLst>
            </a:custGeom>
            <a:solidFill>
              <a:srgbClr val="61A1BA">
                <a:alpha val="49804"/>
              </a:srgbClr>
            </a:solidFill>
          </p:spPr>
        </p:sp>
      </p:grpSp>
      <p:grpSp>
        <p:nvGrpSpPr>
          <p:cNvPr name="Group 24" id="24"/>
          <p:cNvGrpSpPr/>
          <p:nvPr/>
        </p:nvGrpSpPr>
        <p:grpSpPr>
          <a:xfrm rot="0">
            <a:off x="399189" y="7425259"/>
            <a:ext cx="2010220" cy="2124684"/>
            <a:chOff x="0" y="0"/>
            <a:chExt cx="769012" cy="812800"/>
          </a:xfrm>
        </p:grpSpPr>
        <p:sp>
          <p:nvSpPr>
            <p:cNvPr name="Freeform 25" id="25"/>
            <p:cNvSpPr/>
            <p:nvPr/>
          </p:nvSpPr>
          <p:spPr>
            <a:xfrm flipH="false" flipV="false" rot="0">
              <a:off x="0" y="0"/>
              <a:ext cx="769012" cy="812800"/>
            </a:xfrm>
            <a:custGeom>
              <a:avLst/>
              <a:gdLst/>
              <a:ahLst/>
              <a:cxnLst/>
              <a:rect r="r" b="b" t="t" l="l"/>
              <a:pathLst>
                <a:path h="812800" w="769012">
                  <a:moveTo>
                    <a:pt x="384506" y="0"/>
                  </a:moveTo>
                  <a:cubicBezTo>
                    <a:pt x="172149" y="0"/>
                    <a:pt x="0" y="181951"/>
                    <a:pt x="0" y="406400"/>
                  </a:cubicBezTo>
                  <a:cubicBezTo>
                    <a:pt x="0" y="630849"/>
                    <a:pt x="172149" y="812800"/>
                    <a:pt x="384506" y="812800"/>
                  </a:cubicBezTo>
                  <a:cubicBezTo>
                    <a:pt x="596863" y="812800"/>
                    <a:pt x="769012" y="630849"/>
                    <a:pt x="769012" y="406400"/>
                  </a:cubicBezTo>
                  <a:cubicBezTo>
                    <a:pt x="769012" y="181951"/>
                    <a:pt x="596863" y="0"/>
                    <a:pt x="384506" y="0"/>
                  </a:cubicBezTo>
                  <a:close/>
                </a:path>
              </a:pathLst>
            </a:custGeom>
            <a:solidFill>
              <a:srgbClr val="61A1BA"/>
            </a:solidFill>
          </p:spPr>
        </p:sp>
        <p:sp>
          <p:nvSpPr>
            <p:cNvPr name="TextBox 26" id="26"/>
            <p:cNvSpPr txBox="true"/>
            <p:nvPr/>
          </p:nvSpPr>
          <p:spPr>
            <a:xfrm>
              <a:off x="72095" y="38100"/>
              <a:ext cx="624822" cy="698500"/>
            </a:xfrm>
            <a:prstGeom prst="rect">
              <a:avLst/>
            </a:prstGeom>
          </p:spPr>
          <p:txBody>
            <a:bodyPr anchor="ctr" rtlCol="false" tIns="92597" lIns="92597" bIns="92597" rIns="92597"/>
            <a:lstStyle/>
            <a:p>
              <a:pPr algn="ctr">
                <a:lnSpc>
                  <a:spcPts val="2520"/>
                </a:lnSpc>
              </a:pPr>
            </a:p>
          </p:txBody>
        </p:sp>
      </p:grpSp>
      <p:sp>
        <p:nvSpPr>
          <p:cNvPr name="Freeform 27" id="27"/>
          <p:cNvSpPr/>
          <p:nvPr/>
        </p:nvSpPr>
        <p:spPr>
          <a:xfrm flipH="false" flipV="false" rot="0">
            <a:off x="493185" y="7599322"/>
            <a:ext cx="1877047" cy="1830121"/>
          </a:xfrm>
          <a:custGeom>
            <a:avLst/>
            <a:gdLst/>
            <a:ahLst/>
            <a:cxnLst/>
            <a:rect r="r" b="b" t="t" l="l"/>
            <a:pathLst>
              <a:path h="1830121" w="1877047">
                <a:moveTo>
                  <a:pt x="0" y="0"/>
                </a:moveTo>
                <a:lnTo>
                  <a:pt x="1877047" y="0"/>
                </a:lnTo>
                <a:lnTo>
                  <a:pt x="1877047" y="1830121"/>
                </a:lnTo>
                <a:lnTo>
                  <a:pt x="0" y="183012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28" id="28"/>
          <p:cNvSpPr txBox="true"/>
          <p:nvPr/>
        </p:nvSpPr>
        <p:spPr>
          <a:xfrm rot="0">
            <a:off x="2606101" y="7891029"/>
            <a:ext cx="14134849" cy="1135995"/>
          </a:xfrm>
          <a:prstGeom prst="rect">
            <a:avLst/>
          </a:prstGeom>
        </p:spPr>
        <p:txBody>
          <a:bodyPr anchor="t" rtlCol="false" tIns="0" lIns="0" bIns="0" rIns="0">
            <a:spAutoFit/>
          </a:bodyPr>
          <a:lstStyle/>
          <a:p>
            <a:pPr algn="l">
              <a:lnSpc>
                <a:spcPts val="4593"/>
              </a:lnSpc>
            </a:pPr>
            <a:r>
              <a:rPr lang="en-US" sz="3280">
                <a:solidFill>
                  <a:srgbClr val="000000"/>
                </a:solidFill>
                <a:latin typeface="DM Sans"/>
                <a:ea typeface="DM Sans"/>
                <a:cs typeface="DM Sans"/>
                <a:sym typeface="DM Sans"/>
              </a:rPr>
              <a:t>Aim to </a:t>
            </a:r>
            <a:r>
              <a:rPr lang="en-US" b="true" sz="3280" i="true">
                <a:solidFill>
                  <a:srgbClr val="000000"/>
                </a:solidFill>
                <a:latin typeface="DM Sans Bold Italics"/>
                <a:ea typeface="DM Sans Bold Italics"/>
                <a:cs typeface="DM Sans Bold Italics"/>
                <a:sym typeface="DM Sans Bold Italics"/>
              </a:rPr>
              <a:t>increase patient visits</a:t>
            </a:r>
            <a:r>
              <a:rPr lang="en-US" sz="3280">
                <a:solidFill>
                  <a:srgbClr val="000000"/>
                </a:solidFill>
                <a:latin typeface="DM Sans"/>
                <a:ea typeface="DM Sans"/>
                <a:cs typeface="DM Sans"/>
                <a:sym typeface="DM Sans"/>
              </a:rPr>
              <a:t> by 20% in the next 12 months  by new patients and </a:t>
            </a:r>
            <a:r>
              <a:rPr lang="en-US" sz="3280" b="true">
                <a:solidFill>
                  <a:srgbClr val="000000"/>
                </a:solidFill>
                <a:latin typeface="DM Sans Bold"/>
                <a:ea typeface="DM Sans Bold"/>
                <a:cs typeface="DM Sans Bold"/>
                <a:sym typeface="DM Sans Bold"/>
              </a:rPr>
              <a:t>retargeting</a:t>
            </a:r>
            <a:r>
              <a:rPr lang="en-US" sz="3280">
                <a:solidFill>
                  <a:srgbClr val="000000"/>
                </a:solidFill>
                <a:latin typeface="DM Sans"/>
                <a:ea typeface="DM Sans"/>
                <a:cs typeface="DM Sans"/>
                <a:sym typeface="DM Sans"/>
              </a:rPr>
              <a:t> previous patients</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387A92"/>
        </a:solidFill>
      </p:bgPr>
    </p:bg>
    <p:spTree>
      <p:nvGrpSpPr>
        <p:cNvPr id="1" name=""/>
        <p:cNvGrpSpPr/>
        <p:nvPr/>
      </p:nvGrpSpPr>
      <p:grpSpPr>
        <a:xfrm>
          <a:off x="0" y="0"/>
          <a:ext cx="0" cy="0"/>
          <a:chOff x="0" y="0"/>
          <a:chExt cx="0" cy="0"/>
        </a:xfrm>
      </p:grpSpPr>
      <p:sp>
        <p:nvSpPr>
          <p:cNvPr name="Freeform 2" id="2"/>
          <p:cNvSpPr/>
          <p:nvPr/>
        </p:nvSpPr>
        <p:spPr>
          <a:xfrm flipH="false" flipV="false" rot="0">
            <a:off x="16314182" y="8229600"/>
            <a:ext cx="1890236" cy="2057400"/>
          </a:xfrm>
          <a:custGeom>
            <a:avLst/>
            <a:gdLst/>
            <a:ahLst/>
            <a:cxnLst/>
            <a:rect r="r" b="b" t="t" l="l"/>
            <a:pathLst>
              <a:path h="2057400" w="1890236">
                <a:moveTo>
                  <a:pt x="0" y="0"/>
                </a:moveTo>
                <a:lnTo>
                  <a:pt x="1890236" y="0"/>
                </a:lnTo>
                <a:lnTo>
                  <a:pt x="1890236"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3258257" y="2700916"/>
            <a:ext cx="11771487" cy="4885167"/>
          </a:xfrm>
          <a:custGeom>
            <a:avLst/>
            <a:gdLst/>
            <a:ahLst/>
            <a:cxnLst/>
            <a:rect r="r" b="b" t="t" l="l"/>
            <a:pathLst>
              <a:path h="4885167" w="11771487">
                <a:moveTo>
                  <a:pt x="0" y="0"/>
                </a:moveTo>
                <a:lnTo>
                  <a:pt x="11771486" y="0"/>
                </a:lnTo>
                <a:lnTo>
                  <a:pt x="11771486" y="4885168"/>
                </a:lnTo>
                <a:lnTo>
                  <a:pt x="0" y="488516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5085907" y="-779923"/>
            <a:ext cx="4008003" cy="4008003"/>
          </a:xfrm>
          <a:custGeom>
            <a:avLst/>
            <a:gdLst/>
            <a:ahLst/>
            <a:cxnLst/>
            <a:rect r="r" b="b" t="t" l="l"/>
            <a:pathLst>
              <a:path h="4008003" w="4008003">
                <a:moveTo>
                  <a:pt x="0" y="0"/>
                </a:moveTo>
                <a:lnTo>
                  <a:pt x="4008003" y="0"/>
                </a:lnTo>
                <a:lnTo>
                  <a:pt x="4008003" y="4008003"/>
                </a:lnTo>
                <a:lnTo>
                  <a:pt x="0" y="4008003"/>
                </a:lnTo>
                <a:lnTo>
                  <a:pt x="0" y="0"/>
                </a:lnTo>
                <a:close/>
              </a:path>
            </a:pathLst>
          </a:custGeom>
          <a:blipFill>
            <a:blip r:embed="rId6"/>
            <a:stretch>
              <a:fillRect l="0" t="0" r="0" b="0"/>
            </a:stretch>
          </a:blipFill>
        </p:spPr>
      </p:sp>
      <p:sp>
        <p:nvSpPr>
          <p:cNvPr name="TextBox 5" id="5"/>
          <p:cNvSpPr txBox="true"/>
          <p:nvPr/>
        </p:nvSpPr>
        <p:spPr>
          <a:xfrm rot="0">
            <a:off x="2139983" y="4383121"/>
            <a:ext cx="14008035" cy="1368358"/>
          </a:xfrm>
          <a:prstGeom prst="rect">
            <a:avLst/>
          </a:prstGeom>
        </p:spPr>
        <p:txBody>
          <a:bodyPr anchor="t" rtlCol="false" tIns="0" lIns="0" bIns="0" rIns="0">
            <a:spAutoFit/>
          </a:bodyPr>
          <a:lstStyle/>
          <a:p>
            <a:pPr algn="ctr">
              <a:lnSpc>
                <a:spcPts val="11200"/>
              </a:lnSpc>
              <a:spcBef>
                <a:spcPct val="0"/>
              </a:spcBef>
            </a:pPr>
            <a:r>
              <a:rPr lang="en-US" b="true" sz="8000" spc="480">
                <a:solidFill>
                  <a:srgbClr val="000000"/>
                </a:solidFill>
                <a:latin typeface="Canva Sans Bold"/>
                <a:ea typeface="Canva Sans Bold"/>
                <a:cs typeface="Canva Sans Bold"/>
                <a:sym typeface="Canva Sans Bold"/>
              </a:rPr>
              <a:t>COMPETITOR ANANLYSIS</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387A92"/>
        </a:solidFill>
      </p:bgPr>
    </p:bg>
    <p:spTree>
      <p:nvGrpSpPr>
        <p:cNvPr id="1" name=""/>
        <p:cNvGrpSpPr/>
        <p:nvPr/>
      </p:nvGrpSpPr>
      <p:grpSpPr>
        <a:xfrm>
          <a:off x="0" y="0"/>
          <a:ext cx="0" cy="0"/>
          <a:chOff x="0" y="0"/>
          <a:chExt cx="0" cy="0"/>
        </a:xfrm>
      </p:grpSpPr>
      <p:grpSp>
        <p:nvGrpSpPr>
          <p:cNvPr name="Group 2" id="2"/>
          <p:cNvGrpSpPr/>
          <p:nvPr/>
        </p:nvGrpSpPr>
        <p:grpSpPr>
          <a:xfrm rot="0">
            <a:off x="0" y="0"/>
            <a:ext cx="9144000" cy="1543050"/>
            <a:chOff x="0" y="0"/>
            <a:chExt cx="2408296" cy="406400"/>
          </a:xfrm>
        </p:grpSpPr>
        <p:sp>
          <p:nvSpPr>
            <p:cNvPr name="Freeform 3" id="3"/>
            <p:cNvSpPr/>
            <p:nvPr/>
          </p:nvSpPr>
          <p:spPr>
            <a:xfrm flipH="false" flipV="false" rot="0">
              <a:off x="0" y="0"/>
              <a:ext cx="2408296" cy="406400"/>
            </a:xfrm>
            <a:custGeom>
              <a:avLst/>
              <a:gdLst/>
              <a:ahLst/>
              <a:cxnLst/>
              <a:rect r="r" b="b" t="t" l="l"/>
              <a:pathLst>
                <a:path h="406400" w="2408296">
                  <a:moveTo>
                    <a:pt x="2205096" y="0"/>
                  </a:moveTo>
                  <a:lnTo>
                    <a:pt x="0" y="0"/>
                  </a:lnTo>
                  <a:lnTo>
                    <a:pt x="0" y="406400"/>
                  </a:lnTo>
                  <a:lnTo>
                    <a:pt x="2205096" y="406400"/>
                  </a:lnTo>
                  <a:lnTo>
                    <a:pt x="2408296" y="203200"/>
                  </a:lnTo>
                  <a:lnTo>
                    <a:pt x="2205096" y="0"/>
                  </a:lnTo>
                  <a:close/>
                </a:path>
              </a:pathLst>
            </a:custGeom>
            <a:solidFill>
              <a:srgbClr val="61A1BA"/>
            </a:solidFill>
          </p:spPr>
        </p:sp>
        <p:sp>
          <p:nvSpPr>
            <p:cNvPr name="TextBox 4" id="4"/>
            <p:cNvSpPr txBox="true"/>
            <p:nvPr/>
          </p:nvSpPr>
          <p:spPr>
            <a:xfrm>
              <a:off x="0" y="-38100"/>
              <a:ext cx="2293996" cy="444500"/>
            </a:xfrm>
            <a:prstGeom prst="rect">
              <a:avLst/>
            </a:prstGeom>
          </p:spPr>
          <p:txBody>
            <a:bodyPr anchor="ctr" rtlCol="false" tIns="50800" lIns="50800" bIns="50800" rIns="50800"/>
            <a:lstStyle/>
            <a:p>
              <a:pPr algn="ctr">
                <a:lnSpc>
                  <a:spcPts val="3375"/>
                </a:lnSpc>
              </a:pPr>
            </a:p>
          </p:txBody>
        </p:sp>
      </p:grpSp>
      <p:sp>
        <p:nvSpPr>
          <p:cNvPr name="Freeform 5" id="5"/>
          <p:cNvSpPr/>
          <p:nvPr/>
        </p:nvSpPr>
        <p:spPr>
          <a:xfrm flipH="false" flipV="false" rot="0">
            <a:off x="15085907" y="-779923"/>
            <a:ext cx="4008003" cy="4008003"/>
          </a:xfrm>
          <a:custGeom>
            <a:avLst/>
            <a:gdLst/>
            <a:ahLst/>
            <a:cxnLst/>
            <a:rect r="r" b="b" t="t" l="l"/>
            <a:pathLst>
              <a:path h="4008003" w="4008003">
                <a:moveTo>
                  <a:pt x="0" y="0"/>
                </a:moveTo>
                <a:lnTo>
                  <a:pt x="4008003" y="0"/>
                </a:lnTo>
                <a:lnTo>
                  <a:pt x="4008003" y="4008003"/>
                </a:lnTo>
                <a:lnTo>
                  <a:pt x="0" y="4008003"/>
                </a:lnTo>
                <a:lnTo>
                  <a:pt x="0" y="0"/>
                </a:lnTo>
                <a:close/>
              </a:path>
            </a:pathLst>
          </a:custGeom>
          <a:blipFill>
            <a:blip r:embed="rId2"/>
            <a:stretch>
              <a:fillRect l="0" t="0" r="0" b="0"/>
            </a:stretch>
          </a:blipFill>
        </p:spPr>
      </p:sp>
      <p:sp>
        <p:nvSpPr>
          <p:cNvPr name="Freeform 6" id="6"/>
          <p:cNvSpPr/>
          <p:nvPr/>
        </p:nvSpPr>
        <p:spPr>
          <a:xfrm flipH="false" flipV="false" rot="0">
            <a:off x="16397764" y="8229600"/>
            <a:ext cx="1890236" cy="2057400"/>
          </a:xfrm>
          <a:custGeom>
            <a:avLst/>
            <a:gdLst/>
            <a:ahLst/>
            <a:cxnLst/>
            <a:rect r="r" b="b" t="t" l="l"/>
            <a:pathLst>
              <a:path h="2057400" w="1890236">
                <a:moveTo>
                  <a:pt x="0" y="0"/>
                </a:moveTo>
                <a:lnTo>
                  <a:pt x="1890236" y="0"/>
                </a:lnTo>
                <a:lnTo>
                  <a:pt x="1890236" y="2057400"/>
                </a:lnTo>
                <a:lnTo>
                  <a:pt x="0" y="20574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aphicFrame>
        <p:nvGraphicFramePr>
          <p:cNvPr name="Table 7" id="7"/>
          <p:cNvGraphicFramePr>
            <a:graphicFrameLocks noGrp="true"/>
          </p:cNvGraphicFramePr>
          <p:nvPr/>
        </p:nvGraphicFramePr>
        <p:xfrm>
          <a:off x="1093538" y="1946911"/>
          <a:ext cx="15919348" cy="6711335"/>
        </p:xfrm>
        <a:graphic>
          <a:graphicData uri="http://schemas.openxmlformats.org/drawingml/2006/table">
            <a:tbl>
              <a:tblPr/>
              <a:tblGrid>
                <a:gridCol w="6757712"/>
                <a:gridCol w="2431519"/>
                <a:gridCol w="6730116"/>
              </a:tblGrid>
              <a:tr h="1082470">
                <a:tc>
                  <a:txBody>
                    <a:bodyPr anchor="t" rtlCol="false"/>
                    <a:lstStyle/>
                    <a:p>
                      <a:pPr algn="ctr">
                        <a:lnSpc>
                          <a:spcPts val="4619"/>
                        </a:lnSpc>
                        <a:defRPr/>
                      </a:pPr>
                      <a:r>
                        <a:rPr lang="en-US" sz="3299" b="true">
                          <a:solidFill>
                            <a:srgbClr val="000000"/>
                          </a:solidFill>
                          <a:latin typeface="Canva Sans Bold"/>
                          <a:ea typeface="Canva Sans Bold"/>
                          <a:cs typeface="Canva Sans Bold"/>
                          <a:sym typeface="Canva Sans Bold"/>
                        </a:rPr>
                        <a:t>Number of Experience Year</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solidFill>
                      <a:srgbClr val="61A1BA"/>
                    </a:solidFill>
                  </a:tcPr>
                </a:tc>
                <a:tc>
                  <a:txBody>
                    <a:bodyPr anchor="t" rtlCol="false"/>
                    <a:lstStyle/>
                    <a:p>
                      <a:pPr algn="ctr">
                        <a:lnSpc>
                          <a:spcPts val="4619"/>
                        </a:lnSpc>
                        <a:defRPr/>
                      </a:pPr>
                      <a:r>
                        <a:rPr lang="en-US" sz="3299" b="true">
                          <a:solidFill>
                            <a:srgbClr val="000000"/>
                          </a:solidFill>
                          <a:latin typeface="Canva Sans Bold"/>
                          <a:ea typeface="Canva Sans Bold"/>
                          <a:cs typeface="Canva Sans Bold"/>
                          <a:sym typeface="Canva Sans Bold"/>
                        </a:rPr>
                        <a:t>Clinic</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solidFill>
                      <a:srgbClr val="61A1BA"/>
                    </a:solidFill>
                  </a:tcPr>
                </a:tc>
                <a:tc>
                  <a:txBody>
                    <a:bodyPr anchor="t" rtlCol="false"/>
                    <a:lstStyle/>
                    <a:p>
                      <a:pPr algn="ctr">
                        <a:lnSpc>
                          <a:spcPts val="4619"/>
                        </a:lnSpc>
                        <a:defRPr/>
                      </a:pPr>
                      <a:r>
                        <a:rPr lang="en-US" sz="3299" b="true">
                          <a:solidFill>
                            <a:srgbClr val="000000"/>
                          </a:solidFill>
                          <a:latin typeface="Canva Sans Bold"/>
                          <a:ea typeface="Canva Sans Bold"/>
                          <a:cs typeface="Canva Sans Bold"/>
                          <a:sym typeface="Canva Sans Bold"/>
                        </a:rPr>
                        <a:t>Date of page creation</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solidFill>
                      <a:srgbClr val="61A1BA"/>
                    </a:solidFill>
                  </a:tcPr>
                </a:tc>
              </a:tr>
              <a:tr h="1843084">
                <a:tc>
                  <a:txBody>
                    <a:bodyPr anchor="t" rtlCol="false"/>
                    <a:lstStyle/>
                    <a:p>
                      <a:pPr algn="just">
                        <a:lnSpc>
                          <a:spcPts val="4479"/>
                        </a:lnSpc>
                        <a:defRPr/>
                      </a:pPr>
                      <a:r>
                        <a:rPr lang="en-US" sz="3199" b="true">
                          <a:solidFill>
                            <a:srgbClr val="000000"/>
                          </a:solidFill>
                          <a:latin typeface="Canva Sans Bold"/>
                          <a:ea typeface="Canva Sans Bold"/>
                          <a:cs typeface="Canva Sans Bold"/>
                          <a:sym typeface="Canva Sans Bold"/>
                        </a:rPr>
                        <a:t>A qualified dentist with about 35 years experience</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just">
                        <a:lnSpc>
                          <a:spcPts val="3359"/>
                        </a:lnSpc>
                        <a:defRPr/>
                      </a:pP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just">
                        <a:lnSpc>
                          <a:spcPts val="4479"/>
                        </a:lnSpc>
                        <a:defRPr/>
                      </a:pPr>
                      <a:r>
                        <a:rPr lang="en-US" b="true" sz="3199">
                          <a:solidFill>
                            <a:srgbClr val="000000"/>
                          </a:solidFill>
                          <a:latin typeface="Canva Sans Bold"/>
                          <a:ea typeface="Canva Sans Bold"/>
                          <a:cs typeface="Canva Sans Bold"/>
                          <a:sym typeface="Canva Sans Bold"/>
                        </a:rPr>
                        <a:t>The page was created on June 2018</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1819710">
                <a:tc>
                  <a:txBody>
                    <a:bodyPr anchor="t" rtlCol="false"/>
                    <a:lstStyle/>
                    <a:p>
                      <a:pPr algn="just">
                        <a:lnSpc>
                          <a:spcPts val="4479"/>
                        </a:lnSpc>
                        <a:defRPr/>
                      </a:pPr>
                      <a:r>
                        <a:rPr lang="en-US" sz="3199" b="true">
                          <a:solidFill>
                            <a:srgbClr val="000000"/>
                          </a:solidFill>
                          <a:latin typeface="Canva Sans Bold"/>
                          <a:ea typeface="Canva Sans Bold"/>
                          <a:cs typeface="Canva Sans Bold"/>
                          <a:sym typeface="Canva Sans Bold"/>
                        </a:rPr>
                        <a:t>A qualified dentist with about 15 years experience.</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just">
                        <a:lnSpc>
                          <a:spcPts val="3359"/>
                        </a:lnSpc>
                        <a:defRPr/>
                      </a:pP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just">
                        <a:lnSpc>
                          <a:spcPts val="4479"/>
                        </a:lnSpc>
                        <a:defRPr/>
                      </a:pPr>
                      <a:r>
                        <a:rPr lang="en-US" b="true" sz="3199">
                          <a:solidFill>
                            <a:srgbClr val="000000"/>
                          </a:solidFill>
                          <a:latin typeface="Canva Sans Bold"/>
                          <a:ea typeface="Canva Sans Bold"/>
                          <a:cs typeface="Canva Sans Bold"/>
                          <a:sym typeface="Canva Sans Bold"/>
                        </a:rPr>
                        <a:t>The page was created on September 2023. </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1966071">
                <a:tc>
                  <a:txBody>
                    <a:bodyPr anchor="t" rtlCol="false"/>
                    <a:lstStyle/>
                    <a:p>
                      <a:pPr algn="just">
                        <a:lnSpc>
                          <a:spcPts val="4479"/>
                        </a:lnSpc>
                        <a:defRPr/>
                      </a:pPr>
                      <a:r>
                        <a:rPr lang="en-US" sz="3199" b="true">
                          <a:solidFill>
                            <a:srgbClr val="000000"/>
                          </a:solidFill>
                          <a:latin typeface="Canva Sans Bold"/>
                          <a:ea typeface="Canva Sans Bold"/>
                          <a:cs typeface="Canva Sans Bold"/>
                          <a:sym typeface="Canva Sans Bold"/>
                        </a:rPr>
                        <a:t>A qualified dentist with about 25 years experience</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just">
                        <a:lnSpc>
                          <a:spcPts val="3359"/>
                        </a:lnSpc>
                        <a:defRPr/>
                      </a:pPr>
                      <a:endParaRPr lang="en-US" sz="1100"/>
                    </a:p>
                    <a:p>
                      <a:pPr algn="just">
                        <a:lnSpc>
                          <a:spcPts val="3359"/>
                        </a:lnSpc>
                      </a:pPr>
                    </a:p>
                    <a:p>
                      <a:pPr algn="just">
                        <a:lnSpc>
                          <a:spcPts val="3359"/>
                        </a:lnSpc>
                      </a:pPr>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just">
                        <a:lnSpc>
                          <a:spcPts val="4479"/>
                        </a:lnSpc>
                        <a:defRPr/>
                      </a:pPr>
                      <a:r>
                        <a:rPr lang="en-US" b="true" sz="3199">
                          <a:solidFill>
                            <a:srgbClr val="000000"/>
                          </a:solidFill>
                          <a:latin typeface="Canva Sans Bold"/>
                          <a:ea typeface="Canva Sans Bold"/>
                          <a:cs typeface="Canva Sans Bold"/>
                          <a:sym typeface="Canva Sans Bold"/>
                        </a:rPr>
                        <a:t>The page was created on April 2014</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bl>
          </a:graphicData>
        </a:graphic>
      </p:graphicFrame>
      <p:sp>
        <p:nvSpPr>
          <p:cNvPr name="TextBox 8" id="8"/>
          <p:cNvSpPr txBox="true"/>
          <p:nvPr/>
        </p:nvSpPr>
        <p:spPr>
          <a:xfrm rot="0">
            <a:off x="309921" y="277796"/>
            <a:ext cx="7593212" cy="1028667"/>
          </a:xfrm>
          <a:prstGeom prst="rect">
            <a:avLst/>
          </a:prstGeom>
        </p:spPr>
        <p:txBody>
          <a:bodyPr anchor="t" rtlCol="false" tIns="0" lIns="0" bIns="0" rIns="0">
            <a:spAutoFit/>
          </a:bodyPr>
          <a:lstStyle/>
          <a:p>
            <a:pPr algn="ctr">
              <a:lnSpc>
                <a:spcPts val="8400"/>
              </a:lnSpc>
              <a:spcBef>
                <a:spcPct val="0"/>
              </a:spcBef>
            </a:pPr>
            <a:r>
              <a:rPr lang="en-US" b="true" sz="6000">
                <a:solidFill>
                  <a:srgbClr val="000000"/>
                </a:solidFill>
                <a:latin typeface="Canva Sans Bold"/>
                <a:ea typeface="Canva Sans Bold"/>
                <a:cs typeface="Canva Sans Bold"/>
                <a:sym typeface="Canva Sans Bold"/>
              </a:rPr>
              <a:t>Competitor Analysis</a:t>
            </a:r>
          </a:p>
        </p:txBody>
      </p:sp>
      <p:grpSp>
        <p:nvGrpSpPr>
          <p:cNvPr name="Group 9" id="9"/>
          <p:cNvGrpSpPr/>
          <p:nvPr/>
        </p:nvGrpSpPr>
        <p:grpSpPr>
          <a:xfrm rot="0">
            <a:off x="8299071" y="3123494"/>
            <a:ext cx="1557742" cy="1557742"/>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5"/>
              <a:stretch>
                <a:fillRect l="-241057" t="-16693" r="-39343" b="-24112"/>
              </a:stretch>
            </a:blipFill>
          </p:spPr>
        </p:sp>
      </p:grpSp>
      <p:grpSp>
        <p:nvGrpSpPr>
          <p:cNvPr name="Group 11" id="11"/>
          <p:cNvGrpSpPr/>
          <p:nvPr/>
        </p:nvGrpSpPr>
        <p:grpSpPr>
          <a:xfrm rot="0">
            <a:off x="8249611" y="4939781"/>
            <a:ext cx="1607202" cy="1607202"/>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6"/>
              <a:stretch>
                <a:fillRect l="0" t="-505" r="0" b="-505"/>
              </a:stretch>
            </a:blipFill>
          </p:spPr>
        </p:sp>
      </p:grpSp>
      <p:grpSp>
        <p:nvGrpSpPr>
          <p:cNvPr name="Group 13" id="13"/>
          <p:cNvGrpSpPr/>
          <p:nvPr/>
        </p:nvGrpSpPr>
        <p:grpSpPr>
          <a:xfrm rot="0">
            <a:off x="8237318" y="6805528"/>
            <a:ext cx="1681247" cy="1681247"/>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7"/>
              <a:stretch>
                <a:fillRect l="0" t="0" r="0" b="0"/>
              </a:stretch>
            </a:blipFill>
          </p:spPr>
        </p:sp>
      </p:gr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387A92"/>
        </a:solidFill>
      </p:bgPr>
    </p:bg>
    <p:spTree>
      <p:nvGrpSpPr>
        <p:cNvPr id="1" name=""/>
        <p:cNvGrpSpPr/>
        <p:nvPr/>
      </p:nvGrpSpPr>
      <p:grpSpPr>
        <a:xfrm>
          <a:off x="0" y="0"/>
          <a:ext cx="0" cy="0"/>
          <a:chOff x="0" y="0"/>
          <a:chExt cx="0" cy="0"/>
        </a:xfrm>
      </p:grpSpPr>
      <p:grpSp>
        <p:nvGrpSpPr>
          <p:cNvPr name="Group 2" id="2"/>
          <p:cNvGrpSpPr/>
          <p:nvPr/>
        </p:nvGrpSpPr>
        <p:grpSpPr>
          <a:xfrm rot="0">
            <a:off x="0" y="0"/>
            <a:ext cx="9144000" cy="1543050"/>
            <a:chOff x="0" y="0"/>
            <a:chExt cx="2408296" cy="406400"/>
          </a:xfrm>
        </p:grpSpPr>
        <p:sp>
          <p:nvSpPr>
            <p:cNvPr name="Freeform 3" id="3"/>
            <p:cNvSpPr/>
            <p:nvPr/>
          </p:nvSpPr>
          <p:spPr>
            <a:xfrm flipH="false" flipV="false" rot="0">
              <a:off x="0" y="0"/>
              <a:ext cx="2408296" cy="406400"/>
            </a:xfrm>
            <a:custGeom>
              <a:avLst/>
              <a:gdLst/>
              <a:ahLst/>
              <a:cxnLst/>
              <a:rect r="r" b="b" t="t" l="l"/>
              <a:pathLst>
                <a:path h="406400" w="2408296">
                  <a:moveTo>
                    <a:pt x="2205096" y="0"/>
                  </a:moveTo>
                  <a:lnTo>
                    <a:pt x="0" y="0"/>
                  </a:lnTo>
                  <a:lnTo>
                    <a:pt x="0" y="406400"/>
                  </a:lnTo>
                  <a:lnTo>
                    <a:pt x="2205096" y="406400"/>
                  </a:lnTo>
                  <a:lnTo>
                    <a:pt x="2408296" y="203200"/>
                  </a:lnTo>
                  <a:lnTo>
                    <a:pt x="2205096" y="0"/>
                  </a:lnTo>
                  <a:close/>
                </a:path>
              </a:pathLst>
            </a:custGeom>
            <a:solidFill>
              <a:srgbClr val="61A1BA"/>
            </a:solidFill>
          </p:spPr>
        </p:sp>
        <p:sp>
          <p:nvSpPr>
            <p:cNvPr name="TextBox 4" id="4"/>
            <p:cNvSpPr txBox="true"/>
            <p:nvPr/>
          </p:nvSpPr>
          <p:spPr>
            <a:xfrm>
              <a:off x="0" y="-38100"/>
              <a:ext cx="2293996" cy="444500"/>
            </a:xfrm>
            <a:prstGeom prst="rect">
              <a:avLst/>
            </a:prstGeom>
          </p:spPr>
          <p:txBody>
            <a:bodyPr anchor="ctr" rtlCol="false" tIns="50800" lIns="50800" bIns="50800" rIns="50800"/>
            <a:lstStyle/>
            <a:p>
              <a:pPr algn="ctr">
                <a:lnSpc>
                  <a:spcPts val="3375"/>
                </a:lnSpc>
              </a:pPr>
            </a:p>
          </p:txBody>
        </p:sp>
      </p:grpSp>
      <p:sp>
        <p:nvSpPr>
          <p:cNvPr name="TextBox 5" id="5"/>
          <p:cNvSpPr txBox="true"/>
          <p:nvPr/>
        </p:nvSpPr>
        <p:spPr>
          <a:xfrm rot="0">
            <a:off x="507444" y="122287"/>
            <a:ext cx="7593212" cy="1028667"/>
          </a:xfrm>
          <a:prstGeom prst="rect">
            <a:avLst/>
          </a:prstGeom>
        </p:spPr>
        <p:txBody>
          <a:bodyPr anchor="t" rtlCol="false" tIns="0" lIns="0" bIns="0" rIns="0">
            <a:spAutoFit/>
          </a:bodyPr>
          <a:lstStyle/>
          <a:p>
            <a:pPr algn="ctr">
              <a:lnSpc>
                <a:spcPts val="8400"/>
              </a:lnSpc>
              <a:spcBef>
                <a:spcPct val="0"/>
              </a:spcBef>
            </a:pPr>
            <a:r>
              <a:rPr lang="en-US" b="true" sz="6000">
                <a:solidFill>
                  <a:srgbClr val="000000"/>
                </a:solidFill>
                <a:latin typeface="Canva Sans Bold"/>
                <a:ea typeface="Canva Sans Bold"/>
                <a:cs typeface="Canva Sans Bold"/>
                <a:sym typeface="Canva Sans Bold"/>
              </a:rPr>
              <a:t>Competitor Analysis</a:t>
            </a:r>
          </a:p>
        </p:txBody>
      </p:sp>
      <p:sp>
        <p:nvSpPr>
          <p:cNvPr name="Freeform 6" id="6"/>
          <p:cNvSpPr/>
          <p:nvPr/>
        </p:nvSpPr>
        <p:spPr>
          <a:xfrm flipH="false" flipV="false" rot="0">
            <a:off x="15075207" y="-853047"/>
            <a:ext cx="4008003" cy="4008003"/>
          </a:xfrm>
          <a:custGeom>
            <a:avLst/>
            <a:gdLst/>
            <a:ahLst/>
            <a:cxnLst/>
            <a:rect r="r" b="b" t="t" l="l"/>
            <a:pathLst>
              <a:path h="4008003" w="4008003">
                <a:moveTo>
                  <a:pt x="0" y="0"/>
                </a:moveTo>
                <a:lnTo>
                  <a:pt x="4008003" y="0"/>
                </a:lnTo>
                <a:lnTo>
                  <a:pt x="4008003" y="4008002"/>
                </a:lnTo>
                <a:lnTo>
                  <a:pt x="0" y="4008002"/>
                </a:lnTo>
                <a:lnTo>
                  <a:pt x="0" y="0"/>
                </a:lnTo>
                <a:close/>
              </a:path>
            </a:pathLst>
          </a:custGeom>
          <a:blipFill>
            <a:blip r:embed="rId2"/>
            <a:stretch>
              <a:fillRect l="0" t="0" r="0" b="0"/>
            </a:stretch>
          </a:blipFill>
        </p:spPr>
      </p:sp>
      <p:sp>
        <p:nvSpPr>
          <p:cNvPr name="Freeform 7" id="7"/>
          <p:cNvSpPr/>
          <p:nvPr/>
        </p:nvSpPr>
        <p:spPr>
          <a:xfrm flipH="false" flipV="false" rot="0">
            <a:off x="16584586" y="8619561"/>
            <a:ext cx="1890236" cy="2057400"/>
          </a:xfrm>
          <a:custGeom>
            <a:avLst/>
            <a:gdLst/>
            <a:ahLst/>
            <a:cxnLst/>
            <a:rect r="r" b="b" t="t" l="l"/>
            <a:pathLst>
              <a:path h="2057400" w="1890236">
                <a:moveTo>
                  <a:pt x="0" y="0"/>
                </a:moveTo>
                <a:lnTo>
                  <a:pt x="1890237" y="0"/>
                </a:lnTo>
                <a:lnTo>
                  <a:pt x="1890237" y="2057400"/>
                </a:lnTo>
                <a:lnTo>
                  <a:pt x="0" y="20574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8" id="8"/>
          <p:cNvGrpSpPr/>
          <p:nvPr/>
        </p:nvGrpSpPr>
        <p:grpSpPr>
          <a:xfrm rot="0">
            <a:off x="334415" y="2059936"/>
            <a:ext cx="7544223" cy="7544223"/>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lnTo>
                    <a:pt x="0" y="406400"/>
                  </a:lnTo>
                  <a:lnTo>
                    <a:pt x="203200" y="406400"/>
                  </a:lnTo>
                  <a:lnTo>
                    <a:pt x="203200" y="812800"/>
                  </a:lnTo>
                  <a:lnTo>
                    <a:pt x="609600" y="812800"/>
                  </a:lnTo>
                  <a:lnTo>
                    <a:pt x="609600" y="406400"/>
                  </a:lnTo>
                  <a:lnTo>
                    <a:pt x="812800" y="406400"/>
                  </a:lnTo>
                  <a:lnTo>
                    <a:pt x="406400" y="0"/>
                  </a:lnTo>
                  <a:close/>
                </a:path>
              </a:pathLst>
            </a:custGeom>
            <a:solidFill>
              <a:srgbClr val="61A1BA"/>
            </a:solidFill>
            <a:ln w="38100" cap="sq">
              <a:solidFill>
                <a:srgbClr val="000000"/>
              </a:solidFill>
              <a:prstDash val="solid"/>
              <a:miter/>
            </a:ln>
          </p:spPr>
        </p:sp>
        <p:sp>
          <p:nvSpPr>
            <p:cNvPr name="TextBox 10" id="10"/>
            <p:cNvSpPr txBox="true"/>
            <p:nvPr/>
          </p:nvSpPr>
          <p:spPr>
            <a:xfrm>
              <a:off x="203200" y="-3175"/>
              <a:ext cx="406400" cy="815975"/>
            </a:xfrm>
            <a:prstGeom prst="rect">
              <a:avLst/>
            </a:prstGeom>
          </p:spPr>
          <p:txBody>
            <a:bodyPr anchor="ctr" rtlCol="false" tIns="50800" lIns="50800" bIns="50800" rIns="50800"/>
            <a:lstStyle/>
            <a:p>
              <a:pPr algn="ctr">
                <a:lnSpc>
                  <a:spcPts val="7000"/>
                </a:lnSpc>
              </a:pPr>
              <a:r>
                <a:rPr lang="en-US" sz="5000" b="true">
                  <a:solidFill>
                    <a:srgbClr val="000000"/>
                  </a:solidFill>
                  <a:latin typeface="Canva Sans Bold"/>
                  <a:ea typeface="Canva Sans Bold"/>
                  <a:cs typeface="Canva Sans Bold"/>
                  <a:sym typeface="Canva Sans Bold"/>
                </a:rPr>
                <a:t>Strengths</a:t>
              </a:r>
            </a:p>
            <a:p>
              <a:pPr algn="ctr">
                <a:lnSpc>
                  <a:spcPts val="4339"/>
                </a:lnSpc>
              </a:pPr>
            </a:p>
            <a:p>
              <a:pPr algn="ctr">
                <a:lnSpc>
                  <a:spcPts val="4339"/>
                </a:lnSpc>
              </a:pPr>
            </a:p>
            <a:p>
              <a:pPr algn="ctr">
                <a:lnSpc>
                  <a:spcPts val="3499"/>
                </a:lnSpc>
              </a:pPr>
              <a:r>
                <a:rPr lang="en-US" sz="2499">
                  <a:solidFill>
                    <a:srgbClr val="000000"/>
                  </a:solidFill>
                  <a:latin typeface="Canva Sans"/>
                  <a:ea typeface="Canva Sans"/>
                  <a:cs typeface="Canva Sans"/>
                  <a:sym typeface="Canva Sans"/>
                </a:rPr>
                <a:t>Balanced Content </a:t>
              </a:r>
            </a:p>
            <a:p>
              <a:pPr algn="ctr">
                <a:lnSpc>
                  <a:spcPts val="3499"/>
                </a:lnSpc>
              </a:pPr>
              <a:r>
                <a:rPr lang="en-US" sz="2499">
                  <a:solidFill>
                    <a:srgbClr val="000000"/>
                  </a:solidFill>
                  <a:latin typeface="Canva Sans"/>
                  <a:ea typeface="Canva Sans"/>
                  <a:cs typeface="Canva Sans"/>
                  <a:sym typeface="Canva Sans"/>
                </a:rPr>
                <a:t>Good Engagement. </a:t>
              </a:r>
            </a:p>
            <a:p>
              <a:pPr algn="ctr">
                <a:lnSpc>
                  <a:spcPts val="3499"/>
                </a:lnSpc>
              </a:pPr>
              <a:r>
                <a:rPr lang="en-US" sz="2499">
                  <a:solidFill>
                    <a:srgbClr val="000000"/>
                  </a:solidFill>
                  <a:latin typeface="Canva Sans"/>
                  <a:ea typeface="Canva Sans"/>
                  <a:cs typeface="Canva Sans"/>
                  <a:sym typeface="Canva Sans"/>
                </a:rPr>
                <a:t>Special Discounts.</a:t>
              </a:r>
            </a:p>
            <a:p>
              <a:pPr algn="ctr">
                <a:lnSpc>
                  <a:spcPts val="3499"/>
                </a:lnSpc>
              </a:pPr>
            </a:p>
            <a:p>
              <a:pPr algn="ctr">
                <a:lnSpc>
                  <a:spcPts val="3499"/>
                </a:lnSpc>
              </a:pPr>
            </a:p>
          </p:txBody>
        </p:sp>
      </p:grpSp>
      <p:grpSp>
        <p:nvGrpSpPr>
          <p:cNvPr name="Group 11" id="11"/>
          <p:cNvGrpSpPr/>
          <p:nvPr/>
        </p:nvGrpSpPr>
        <p:grpSpPr>
          <a:xfrm rot="0">
            <a:off x="10547675" y="1977640"/>
            <a:ext cx="7728852" cy="7708816"/>
            <a:chOff x="0" y="0"/>
            <a:chExt cx="814913" cy="812800"/>
          </a:xfrm>
        </p:grpSpPr>
        <p:sp>
          <p:nvSpPr>
            <p:cNvPr name="Freeform 12" id="12"/>
            <p:cNvSpPr/>
            <p:nvPr/>
          </p:nvSpPr>
          <p:spPr>
            <a:xfrm flipH="false" flipV="false" rot="0">
              <a:off x="0" y="0"/>
              <a:ext cx="814913" cy="812800"/>
            </a:xfrm>
            <a:custGeom>
              <a:avLst/>
              <a:gdLst/>
              <a:ahLst/>
              <a:cxnLst/>
              <a:rect r="r" b="b" t="t" l="l"/>
              <a:pathLst>
                <a:path h="812800" w="814913">
                  <a:moveTo>
                    <a:pt x="407456" y="812800"/>
                  </a:moveTo>
                  <a:lnTo>
                    <a:pt x="0" y="406400"/>
                  </a:lnTo>
                  <a:lnTo>
                    <a:pt x="203200" y="406400"/>
                  </a:lnTo>
                  <a:lnTo>
                    <a:pt x="203200" y="0"/>
                  </a:lnTo>
                  <a:lnTo>
                    <a:pt x="611713" y="0"/>
                  </a:lnTo>
                  <a:lnTo>
                    <a:pt x="611713" y="406400"/>
                  </a:lnTo>
                  <a:lnTo>
                    <a:pt x="814913" y="406400"/>
                  </a:lnTo>
                  <a:lnTo>
                    <a:pt x="407456" y="812800"/>
                  </a:lnTo>
                  <a:close/>
                </a:path>
              </a:pathLst>
            </a:custGeom>
            <a:solidFill>
              <a:srgbClr val="61A1BA"/>
            </a:solidFill>
            <a:ln w="38100" cap="sq">
              <a:solidFill>
                <a:srgbClr val="000000"/>
              </a:solidFill>
              <a:prstDash val="solid"/>
              <a:miter/>
            </a:ln>
          </p:spPr>
        </p:sp>
        <p:sp>
          <p:nvSpPr>
            <p:cNvPr name="TextBox 13" id="13"/>
            <p:cNvSpPr txBox="true"/>
            <p:nvPr/>
          </p:nvSpPr>
          <p:spPr>
            <a:xfrm>
              <a:off x="203200" y="-28575"/>
              <a:ext cx="408513" cy="739775"/>
            </a:xfrm>
            <a:prstGeom prst="rect">
              <a:avLst/>
            </a:prstGeom>
          </p:spPr>
          <p:txBody>
            <a:bodyPr anchor="ctr" rtlCol="false" tIns="50800" lIns="50800" bIns="50800" rIns="50800"/>
            <a:lstStyle/>
            <a:p>
              <a:pPr algn="ctr">
                <a:lnSpc>
                  <a:spcPts val="2379"/>
                </a:lnSpc>
              </a:pPr>
            </a:p>
          </p:txBody>
        </p:sp>
      </p:grpSp>
      <p:grpSp>
        <p:nvGrpSpPr>
          <p:cNvPr name="Group 14" id="14"/>
          <p:cNvGrpSpPr/>
          <p:nvPr/>
        </p:nvGrpSpPr>
        <p:grpSpPr>
          <a:xfrm rot="0">
            <a:off x="7045452" y="1634951"/>
            <a:ext cx="4197096" cy="4197096"/>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5"/>
              <a:stretch>
                <a:fillRect l="0" t="-505" r="0" b="-505"/>
              </a:stretch>
            </a:blipFill>
            <a:ln w="161925" cap="sq">
              <a:solidFill>
                <a:srgbClr val="000000"/>
              </a:solidFill>
              <a:prstDash val="solid"/>
              <a:miter/>
            </a:ln>
          </p:spPr>
        </p:sp>
      </p:grpSp>
      <p:sp>
        <p:nvSpPr>
          <p:cNvPr name="TextBox 16" id="16"/>
          <p:cNvSpPr txBox="true"/>
          <p:nvPr/>
        </p:nvSpPr>
        <p:spPr>
          <a:xfrm rot="0">
            <a:off x="12239614" y="5654407"/>
            <a:ext cx="4344972" cy="2184729"/>
          </a:xfrm>
          <a:prstGeom prst="rect">
            <a:avLst/>
          </a:prstGeom>
        </p:spPr>
        <p:txBody>
          <a:bodyPr anchor="t" rtlCol="false" tIns="0" lIns="0" bIns="0" rIns="0">
            <a:spAutoFit/>
          </a:bodyPr>
          <a:lstStyle/>
          <a:p>
            <a:pPr algn="ctr">
              <a:lnSpc>
                <a:spcPts val="3500"/>
              </a:lnSpc>
              <a:spcBef>
                <a:spcPct val="0"/>
              </a:spcBef>
            </a:pPr>
          </a:p>
          <a:p>
            <a:pPr algn="ctr">
              <a:lnSpc>
                <a:spcPts val="3500"/>
              </a:lnSpc>
              <a:spcBef>
                <a:spcPct val="0"/>
              </a:spcBef>
            </a:pPr>
            <a:r>
              <a:rPr lang="en-US" sz="2500">
                <a:solidFill>
                  <a:srgbClr val="000000"/>
                </a:solidFill>
                <a:latin typeface="Canva Sans"/>
                <a:ea typeface="Canva Sans"/>
                <a:cs typeface="Canva Sans"/>
                <a:sym typeface="Canva Sans"/>
              </a:rPr>
              <a:t>Moderate Posting Frequency but need to be regular</a:t>
            </a:r>
          </a:p>
          <a:p>
            <a:pPr algn="ctr">
              <a:lnSpc>
                <a:spcPts val="3500"/>
              </a:lnSpc>
              <a:spcBef>
                <a:spcPct val="0"/>
              </a:spcBef>
            </a:pPr>
            <a:r>
              <a:rPr lang="en-US" sz="2500">
                <a:solidFill>
                  <a:srgbClr val="000000"/>
                </a:solidFill>
                <a:latin typeface="Canva Sans"/>
                <a:ea typeface="Canva Sans"/>
                <a:cs typeface="Canva Sans"/>
                <a:sym typeface="Canva Sans"/>
              </a:rPr>
              <a:t>High pricing .</a:t>
            </a:r>
          </a:p>
        </p:txBody>
      </p:sp>
      <p:sp>
        <p:nvSpPr>
          <p:cNvPr name="TextBox 17" id="17"/>
          <p:cNvSpPr txBox="true"/>
          <p:nvPr/>
        </p:nvSpPr>
        <p:spPr>
          <a:xfrm rot="0">
            <a:off x="10893946" y="4279867"/>
            <a:ext cx="7036308" cy="863633"/>
          </a:xfrm>
          <a:prstGeom prst="rect">
            <a:avLst/>
          </a:prstGeom>
        </p:spPr>
        <p:txBody>
          <a:bodyPr anchor="t" rtlCol="false" tIns="0" lIns="0" bIns="0" rIns="0">
            <a:spAutoFit/>
          </a:bodyPr>
          <a:lstStyle/>
          <a:p>
            <a:pPr algn="ctr">
              <a:lnSpc>
                <a:spcPts val="7000"/>
              </a:lnSpc>
              <a:spcBef>
                <a:spcPct val="0"/>
              </a:spcBef>
            </a:pPr>
            <a:r>
              <a:rPr lang="en-US" b="true" sz="5000">
                <a:solidFill>
                  <a:srgbClr val="000000"/>
                </a:solidFill>
                <a:latin typeface="Canva Sans Bold"/>
                <a:ea typeface="Canva Sans Bold"/>
                <a:cs typeface="Canva Sans Bold"/>
                <a:sym typeface="Canva Sans Bold"/>
              </a:rPr>
              <a:t>Weakness</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387A92"/>
        </a:solidFill>
      </p:bgPr>
    </p:bg>
    <p:spTree>
      <p:nvGrpSpPr>
        <p:cNvPr id="1" name=""/>
        <p:cNvGrpSpPr/>
        <p:nvPr/>
      </p:nvGrpSpPr>
      <p:grpSpPr>
        <a:xfrm>
          <a:off x="0" y="0"/>
          <a:ext cx="0" cy="0"/>
          <a:chOff x="0" y="0"/>
          <a:chExt cx="0" cy="0"/>
        </a:xfrm>
      </p:grpSpPr>
      <p:grpSp>
        <p:nvGrpSpPr>
          <p:cNvPr name="Group 2" id="2"/>
          <p:cNvGrpSpPr/>
          <p:nvPr/>
        </p:nvGrpSpPr>
        <p:grpSpPr>
          <a:xfrm rot="0">
            <a:off x="0" y="0"/>
            <a:ext cx="9144000" cy="1543050"/>
            <a:chOff x="0" y="0"/>
            <a:chExt cx="2408296" cy="406400"/>
          </a:xfrm>
        </p:grpSpPr>
        <p:sp>
          <p:nvSpPr>
            <p:cNvPr name="Freeform 3" id="3"/>
            <p:cNvSpPr/>
            <p:nvPr/>
          </p:nvSpPr>
          <p:spPr>
            <a:xfrm flipH="false" flipV="false" rot="0">
              <a:off x="0" y="0"/>
              <a:ext cx="2408296" cy="406400"/>
            </a:xfrm>
            <a:custGeom>
              <a:avLst/>
              <a:gdLst/>
              <a:ahLst/>
              <a:cxnLst/>
              <a:rect r="r" b="b" t="t" l="l"/>
              <a:pathLst>
                <a:path h="406400" w="2408296">
                  <a:moveTo>
                    <a:pt x="2205096" y="0"/>
                  </a:moveTo>
                  <a:lnTo>
                    <a:pt x="0" y="0"/>
                  </a:lnTo>
                  <a:lnTo>
                    <a:pt x="0" y="406400"/>
                  </a:lnTo>
                  <a:lnTo>
                    <a:pt x="2205096" y="406400"/>
                  </a:lnTo>
                  <a:lnTo>
                    <a:pt x="2408296" y="203200"/>
                  </a:lnTo>
                  <a:lnTo>
                    <a:pt x="2205096" y="0"/>
                  </a:lnTo>
                  <a:close/>
                </a:path>
              </a:pathLst>
            </a:custGeom>
            <a:solidFill>
              <a:srgbClr val="61A1BA"/>
            </a:solidFill>
          </p:spPr>
        </p:sp>
        <p:sp>
          <p:nvSpPr>
            <p:cNvPr name="TextBox 4" id="4"/>
            <p:cNvSpPr txBox="true"/>
            <p:nvPr/>
          </p:nvSpPr>
          <p:spPr>
            <a:xfrm>
              <a:off x="0" y="-38100"/>
              <a:ext cx="2293996" cy="444500"/>
            </a:xfrm>
            <a:prstGeom prst="rect">
              <a:avLst/>
            </a:prstGeom>
          </p:spPr>
          <p:txBody>
            <a:bodyPr anchor="ctr" rtlCol="false" tIns="50800" lIns="50800" bIns="50800" rIns="50800"/>
            <a:lstStyle/>
            <a:p>
              <a:pPr algn="ctr">
                <a:lnSpc>
                  <a:spcPts val="3375"/>
                </a:lnSpc>
              </a:pPr>
            </a:p>
          </p:txBody>
        </p:sp>
      </p:grpSp>
      <p:sp>
        <p:nvSpPr>
          <p:cNvPr name="TextBox 5" id="5"/>
          <p:cNvSpPr txBox="true"/>
          <p:nvPr/>
        </p:nvSpPr>
        <p:spPr>
          <a:xfrm rot="0">
            <a:off x="507444" y="200041"/>
            <a:ext cx="7593212" cy="1028667"/>
          </a:xfrm>
          <a:prstGeom prst="rect">
            <a:avLst/>
          </a:prstGeom>
        </p:spPr>
        <p:txBody>
          <a:bodyPr anchor="t" rtlCol="false" tIns="0" lIns="0" bIns="0" rIns="0">
            <a:spAutoFit/>
          </a:bodyPr>
          <a:lstStyle/>
          <a:p>
            <a:pPr algn="ctr">
              <a:lnSpc>
                <a:spcPts val="8400"/>
              </a:lnSpc>
              <a:spcBef>
                <a:spcPct val="0"/>
              </a:spcBef>
            </a:pPr>
            <a:r>
              <a:rPr lang="en-US" b="true" sz="6000">
                <a:solidFill>
                  <a:srgbClr val="000000"/>
                </a:solidFill>
                <a:latin typeface="Canva Sans Bold"/>
                <a:ea typeface="Canva Sans Bold"/>
                <a:cs typeface="Canva Sans Bold"/>
                <a:sym typeface="Canva Sans Bold"/>
              </a:rPr>
              <a:t>Competitor Analysis</a:t>
            </a:r>
          </a:p>
        </p:txBody>
      </p:sp>
      <p:sp>
        <p:nvSpPr>
          <p:cNvPr name="Freeform 6" id="6"/>
          <p:cNvSpPr/>
          <p:nvPr/>
        </p:nvSpPr>
        <p:spPr>
          <a:xfrm flipH="false" flipV="false" rot="0">
            <a:off x="15085907" y="-779923"/>
            <a:ext cx="4008003" cy="4008003"/>
          </a:xfrm>
          <a:custGeom>
            <a:avLst/>
            <a:gdLst/>
            <a:ahLst/>
            <a:cxnLst/>
            <a:rect r="r" b="b" t="t" l="l"/>
            <a:pathLst>
              <a:path h="4008003" w="4008003">
                <a:moveTo>
                  <a:pt x="0" y="0"/>
                </a:moveTo>
                <a:lnTo>
                  <a:pt x="4008003" y="0"/>
                </a:lnTo>
                <a:lnTo>
                  <a:pt x="4008003" y="4008003"/>
                </a:lnTo>
                <a:lnTo>
                  <a:pt x="0" y="4008003"/>
                </a:lnTo>
                <a:lnTo>
                  <a:pt x="0" y="0"/>
                </a:lnTo>
                <a:close/>
              </a:path>
            </a:pathLst>
          </a:custGeom>
          <a:blipFill>
            <a:blip r:embed="rId2"/>
            <a:stretch>
              <a:fillRect l="0" t="0" r="0" b="0"/>
            </a:stretch>
          </a:blipFill>
        </p:spPr>
      </p:sp>
      <p:sp>
        <p:nvSpPr>
          <p:cNvPr name="Freeform 7" id="7"/>
          <p:cNvSpPr/>
          <p:nvPr/>
        </p:nvSpPr>
        <p:spPr>
          <a:xfrm flipH="false" flipV="false" rot="0">
            <a:off x="16397764" y="8229600"/>
            <a:ext cx="1890236" cy="2057400"/>
          </a:xfrm>
          <a:custGeom>
            <a:avLst/>
            <a:gdLst/>
            <a:ahLst/>
            <a:cxnLst/>
            <a:rect r="r" b="b" t="t" l="l"/>
            <a:pathLst>
              <a:path h="2057400" w="1890236">
                <a:moveTo>
                  <a:pt x="0" y="0"/>
                </a:moveTo>
                <a:lnTo>
                  <a:pt x="1890236" y="0"/>
                </a:lnTo>
                <a:lnTo>
                  <a:pt x="1890236" y="2057400"/>
                </a:lnTo>
                <a:lnTo>
                  <a:pt x="0" y="20574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8" id="8"/>
          <p:cNvGrpSpPr/>
          <p:nvPr/>
        </p:nvGrpSpPr>
        <p:grpSpPr>
          <a:xfrm rot="0">
            <a:off x="10272468" y="2107035"/>
            <a:ext cx="7648704" cy="7630506"/>
            <a:chOff x="0" y="0"/>
            <a:chExt cx="10198272" cy="10174008"/>
          </a:xfrm>
        </p:grpSpPr>
        <p:grpSp>
          <p:nvGrpSpPr>
            <p:cNvPr name="Group 9" id="9"/>
            <p:cNvGrpSpPr/>
            <p:nvPr/>
          </p:nvGrpSpPr>
          <p:grpSpPr>
            <a:xfrm rot="0">
              <a:off x="0" y="0"/>
              <a:ext cx="10198272" cy="10174008"/>
              <a:chOff x="0" y="0"/>
              <a:chExt cx="814913" cy="812974"/>
            </a:xfrm>
          </p:grpSpPr>
          <p:sp>
            <p:nvSpPr>
              <p:cNvPr name="Freeform 10" id="10"/>
              <p:cNvSpPr/>
              <p:nvPr/>
            </p:nvSpPr>
            <p:spPr>
              <a:xfrm flipH="false" flipV="false" rot="0">
                <a:off x="0" y="0"/>
                <a:ext cx="814913" cy="812974"/>
              </a:xfrm>
              <a:custGeom>
                <a:avLst/>
                <a:gdLst/>
                <a:ahLst/>
                <a:cxnLst/>
                <a:rect r="r" b="b" t="t" l="l"/>
                <a:pathLst>
                  <a:path h="812974" w="814913">
                    <a:moveTo>
                      <a:pt x="407456" y="812974"/>
                    </a:moveTo>
                    <a:lnTo>
                      <a:pt x="0" y="406574"/>
                    </a:lnTo>
                    <a:lnTo>
                      <a:pt x="203200" y="406574"/>
                    </a:lnTo>
                    <a:lnTo>
                      <a:pt x="203200" y="0"/>
                    </a:lnTo>
                    <a:lnTo>
                      <a:pt x="611713" y="0"/>
                    </a:lnTo>
                    <a:lnTo>
                      <a:pt x="611713" y="406574"/>
                    </a:lnTo>
                    <a:lnTo>
                      <a:pt x="814913" y="406574"/>
                    </a:lnTo>
                    <a:lnTo>
                      <a:pt x="407456" y="812974"/>
                    </a:lnTo>
                    <a:close/>
                  </a:path>
                </a:pathLst>
              </a:custGeom>
              <a:solidFill>
                <a:srgbClr val="61A1BA"/>
              </a:solidFill>
              <a:ln w="38100" cap="sq">
                <a:solidFill>
                  <a:srgbClr val="000000"/>
                </a:solidFill>
                <a:prstDash val="solid"/>
                <a:miter/>
              </a:ln>
            </p:spPr>
          </p:sp>
          <p:sp>
            <p:nvSpPr>
              <p:cNvPr name="TextBox 11" id="11"/>
              <p:cNvSpPr txBox="true"/>
              <p:nvPr/>
            </p:nvSpPr>
            <p:spPr>
              <a:xfrm>
                <a:off x="203200" y="-28575"/>
                <a:ext cx="408513" cy="739949"/>
              </a:xfrm>
              <a:prstGeom prst="rect">
                <a:avLst/>
              </a:prstGeom>
            </p:spPr>
            <p:txBody>
              <a:bodyPr anchor="ctr" rtlCol="false" tIns="50800" lIns="50800" bIns="50800" rIns="50800"/>
              <a:lstStyle/>
              <a:p>
                <a:pPr algn="ctr">
                  <a:lnSpc>
                    <a:spcPts val="2379"/>
                  </a:lnSpc>
                </a:pPr>
              </a:p>
            </p:txBody>
          </p:sp>
        </p:grpSp>
        <p:sp>
          <p:nvSpPr>
            <p:cNvPr name="TextBox 12" id="12"/>
            <p:cNvSpPr txBox="true"/>
            <p:nvPr/>
          </p:nvSpPr>
          <p:spPr>
            <a:xfrm rot="0">
              <a:off x="1971763" y="5025544"/>
              <a:ext cx="6281183" cy="2499329"/>
            </a:xfrm>
            <a:prstGeom prst="rect">
              <a:avLst/>
            </a:prstGeom>
          </p:spPr>
          <p:txBody>
            <a:bodyPr anchor="t" rtlCol="false" tIns="0" lIns="0" bIns="0" rIns="0">
              <a:spAutoFit/>
            </a:bodyPr>
            <a:lstStyle/>
            <a:p>
              <a:pPr algn="ctr">
                <a:lnSpc>
                  <a:spcPts val="3794"/>
                </a:lnSpc>
              </a:pPr>
              <a:r>
                <a:rPr lang="en-US" sz="2710">
                  <a:solidFill>
                    <a:srgbClr val="000000"/>
                  </a:solidFill>
                  <a:latin typeface="Canva Sans"/>
                  <a:ea typeface="Canva Sans"/>
                  <a:cs typeface="Canva Sans"/>
                  <a:sym typeface="Canva Sans"/>
                </a:rPr>
                <a:t>-Over posting.</a:t>
              </a:r>
            </a:p>
            <a:p>
              <a:pPr algn="ctr">
                <a:lnSpc>
                  <a:spcPts val="3794"/>
                </a:lnSpc>
              </a:pPr>
              <a:r>
                <a:rPr lang="en-US" sz="2710">
                  <a:solidFill>
                    <a:srgbClr val="000000"/>
                  </a:solidFill>
                  <a:latin typeface="Canva Sans"/>
                  <a:ea typeface="Canva Sans"/>
                  <a:cs typeface="Canva Sans"/>
                  <a:sym typeface="Canva Sans"/>
                </a:rPr>
                <a:t>-</a:t>
              </a:r>
              <a:r>
                <a:rPr lang="en-US" sz="2710">
                  <a:solidFill>
                    <a:srgbClr val="000000"/>
                  </a:solidFill>
                  <a:latin typeface="Canva Sans"/>
                  <a:ea typeface="Canva Sans"/>
                  <a:cs typeface="Canva Sans"/>
                  <a:sym typeface="Canva Sans"/>
                </a:rPr>
                <a:t>No direct contact.</a:t>
              </a:r>
            </a:p>
            <a:p>
              <a:pPr algn="ctr">
                <a:lnSpc>
                  <a:spcPts val="3794"/>
                </a:lnSpc>
              </a:pPr>
              <a:r>
                <a:rPr lang="en-US" sz="2710">
                  <a:solidFill>
                    <a:srgbClr val="000000"/>
                  </a:solidFill>
                  <a:latin typeface="Canva Sans"/>
                  <a:ea typeface="Canva Sans"/>
                  <a:cs typeface="Canva Sans"/>
                  <a:sym typeface="Canva Sans"/>
                </a:rPr>
                <a:t>-No patients review.</a:t>
              </a:r>
            </a:p>
            <a:p>
              <a:pPr algn="ctr">
                <a:lnSpc>
                  <a:spcPts val="3794"/>
                </a:lnSpc>
              </a:pPr>
              <a:r>
                <a:rPr lang="en-US" sz="2710">
                  <a:solidFill>
                    <a:srgbClr val="000000"/>
                  </a:solidFill>
                  <a:latin typeface="Canva Sans"/>
                  <a:ea typeface="Canva Sans"/>
                  <a:cs typeface="Canva Sans"/>
                  <a:sym typeface="Canva Sans"/>
                </a:rPr>
                <a:t>-High services price.</a:t>
              </a:r>
            </a:p>
          </p:txBody>
        </p:sp>
        <p:sp>
          <p:nvSpPr>
            <p:cNvPr name="TextBox 13" id="13"/>
            <p:cNvSpPr txBox="true"/>
            <p:nvPr/>
          </p:nvSpPr>
          <p:spPr>
            <a:xfrm rot="0">
              <a:off x="26437" y="2735853"/>
              <a:ext cx="10171835" cy="1203969"/>
            </a:xfrm>
            <a:prstGeom prst="rect">
              <a:avLst/>
            </a:prstGeom>
          </p:spPr>
          <p:txBody>
            <a:bodyPr anchor="t" rtlCol="false" tIns="0" lIns="0" bIns="0" rIns="0">
              <a:spAutoFit/>
            </a:bodyPr>
            <a:lstStyle/>
            <a:p>
              <a:pPr algn="ctr">
                <a:lnSpc>
                  <a:spcPts val="7589"/>
                </a:lnSpc>
                <a:spcBef>
                  <a:spcPct val="0"/>
                </a:spcBef>
              </a:pPr>
              <a:r>
                <a:rPr lang="en-US" b="true" sz="5421">
                  <a:solidFill>
                    <a:srgbClr val="000000"/>
                  </a:solidFill>
                  <a:latin typeface="Canva Sans Bold"/>
                  <a:ea typeface="Canva Sans Bold"/>
                  <a:cs typeface="Canva Sans Bold"/>
                  <a:sym typeface="Canva Sans Bold"/>
                </a:rPr>
                <a:t>Weakness</a:t>
              </a:r>
            </a:p>
          </p:txBody>
        </p:sp>
      </p:grpSp>
      <p:grpSp>
        <p:nvGrpSpPr>
          <p:cNvPr name="Group 14" id="14"/>
          <p:cNvGrpSpPr/>
          <p:nvPr/>
        </p:nvGrpSpPr>
        <p:grpSpPr>
          <a:xfrm rot="0">
            <a:off x="7042492" y="1543050"/>
            <a:ext cx="4378423" cy="4378423"/>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5"/>
              <a:stretch>
                <a:fillRect l="0" t="0" r="0" b="0"/>
              </a:stretch>
            </a:blipFill>
            <a:ln w="152400" cap="sq">
              <a:solidFill>
                <a:srgbClr val="000000"/>
              </a:solidFill>
              <a:prstDash val="solid"/>
              <a:miter/>
            </a:ln>
          </p:spPr>
        </p:sp>
      </p:grpSp>
      <p:grpSp>
        <p:nvGrpSpPr>
          <p:cNvPr name="Group 16" id="16"/>
          <p:cNvGrpSpPr/>
          <p:nvPr/>
        </p:nvGrpSpPr>
        <p:grpSpPr>
          <a:xfrm rot="0">
            <a:off x="292089" y="2107035"/>
            <a:ext cx="7628876" cy="7626517"/>
            <a:chOff x="0" y="0"/>
            <a:chExt cx="10171835" cy="10168690"/>
          </a:xfrm>
        </p:grpSpPr>
        <p:grpSp>
          <p:nvGrpSpPr>
            <p:cNvPr name="Group 17" id="17"/>
            <p:cNvGrpSpPr/>
            <p:nvPr/>
          </p:nvGrpSpPr>
          <p:grpSpPr>
            <a:xfrm rot="0">
              <a:off x="0" y="0"/>
              <a:ext cx="10171835" cy="10168690"/>
              <a:chOff x="0" y="0"/>
              <a:chExt cx="812800" cy="812549"/>
            </a:xfrm>
          </p:grpSpPr>
          <p:sp>
            <p:nvSpPr>
              <p:cNvPr name="Freeform 18" id="18"/>
              <p:cNvSpPr/>
              <p:nvPr/>
            </p:nvSpPr>
            <p:spPr>
              <a:xfrm flipH="false" flipV="false" rot="0">
                <a:off x="0" y="0"/>
                <a:ext cx="812800" cy="812549"/>
              </a:xfrm>
              <a:custGeom>
                <a:avLst/>
                <a:gdLst/>
                <a:ahLst/>
                <a:cxnLst/>
                <a:rect r="r" b="b" t="t" l="l"/>
                <a:pathLst>
                  <a:path h="812549" w="812800">
                    <a:moveTo>
                      <a:pt x="406400" y="0"/>
                    </a:moveTo>
                    <a:lnTo>
                      <a:pt x="0" y="406400"/>
                    </a:lnTo>
                    <a:lnTo>
                      <a:pt x="203200" y="406400"/>
                    </a:lnTo>
                    <a:lnTo>
                      <a:pt x="203200" y="812549"/>
                    </a:lnTo>
                    <a:lnTo>
                      <a:pt x="609600" y="812549"/>
                    </a:lnTo>
                    <a:lnTo>
                      <a:pt x="609600" y="406400"/>
                    </a:lnTo>
                    <a:lnTo>
                      <a:pt x="812800" y="406400"/>
                    </a:lnTo>
                    <a:lnTo>
                      <a:pt x="406400" y="0"/>
                    </a:lnTo>
                    <a:close/>
                  </a:path>
                </a:pathLst>
              </a:custGeom>
              <a:solidFill>
                <a:srgbClr val="61A1BA"/>
              </a:solidFill>
              <a:ln w="38100" cap="sq">
                <a:solidFill>
                  <a:srgbClr val="000000"/>
                </a:solidFill>
                <a:prstDash val="solid"/>
                <a:miter/>
              </a:ln>
            </p:spPr>
          </p:sp>
          <p:sp>
            <p:nvSpPr>
              <p:cNvPr name="TextBox 19" id="19"/>
              <p:cNvSpPr txBox="true"/>
              <p:nvPr/>
            </p:nvSpPr>
            <p:spPr>
              <a:xfrm>
                <a:off x="203200" y="53975"/>
                <a:ext cx="406400" cy="758574"/>
              </a:xfrm>
              <a:prstGeom prst="rect">
                <a:avLst/>
              </a:prstGeom>
            </p:spPr>
            <p:txBody>
              <a:bodyPr anchor="ctr" rtlCol="false" tIns="50800" lIns="50800" bIns="50800" rIns="50800"/>
              <a:lstStyle/>
              <a:p>
                <a:pPr algn="ctr">
                  <a:lnSpc>
                    <a:spcPts val="4339"/>
                  </a:lnSpc>
                </a:pPr>
              </a:p>
              <a:p>
                <a:pPr algn="ctr">
                  <a:lnSpc>
                    <a:spcPts val="3499"/>
                  </a:lnSpc>
                </a:pPr>
              </a:p>
              <a:p>
                <a:pPr algn="ctr">
                  <a:lnSpc>
                    <a:spcPts val="3499"/>
                  </a:lnSpc>
                </a:pPr>
              </a:p>
              <a:p>
                <a:pPr algn="ctr">
                  <a:lnSpc>
                    <a:spcPts val="3499"/>
                  </a:lnSpc>
                </a:pPr>
              </a:p>
              <a:p>
                <a:pPr algn="ctr">
                  <a:lnSpc>
                    <a:spcPts val="3499"/>
                  </a:lnSpc>
                </a:pPr>
              </a:p>
            </p:txBody>
          </p:sp>
        </p:grpSp>
        <p:sp>
          <p:nvSpPr>
            <p:cNvPr name="TextBox 20" id="20"/>
            <p:cNvSpPr txBox="true"/>
            <p:nvPr/>
          </p:nvSpPr>
          <p:spPr>
            <a:xfrm rot="0">
              <a:off x="2445688" y="5156966"/>
              <a:ext cx="5542737" cy="2548299"/>
            </a:xfrm>
            <a:prstGeom prst="rect">
              <a:avLst/>
            </a:prstGeom>
          </p:spPr>
          <p:txBody>
            <a:bodyPr anchor="t" rtlCol="false" tIns="0" lIns="0" bIns="0" rIns="0">
              <a:spAutoFit/>
            </a:bodyPr>
            <a:lstStyle/>
            <a:p>
              <a:pPr algn="ctr">
                <a:lnSpc>
                  <a:spcPts val="3885"/>
                </a:lnSpc>
              </a:pPr>
              <a:r>
                <a:rPr lang="en-US" sz="2775">
                  <a:solidFill>
                    <a:srgbClr val="000000"/>
                  </a:solidFill>
                  <a:latin typeface="Canva Sans"/>
                  <a:ea typeface="Canva Sans"/>
                  <a:cs typeface="Canva Sans"/>
                  <a:sym typeface="Canva Sans"/>
                </a:rPr>
                <a:t>- High Engagement.</a:t>
              </a:r>
            </a:p>
            <a:p>
              <a:pPr algn="ctr">
                <a:lnSpc>
                  <a:spcPts val="3885"/>
                </a:lnSpc>
              </a:pPr>
              <a:r>
                <a:rPr lang="en-US" sz="2775">
                  <a:solidFill>
                    <a:srgbClr val="000000"/>
                  </a:solidFill>
                  <a:latin typeface="Canva Sans"/>
                  <a:ea typeface="Canva Sans"/>
                  <a:cs typeface="Canva Sans"/>
                  <a:sym typeface="Canva Sans"/>
                </a:rPr>
                <a:t>-Frequent Posting.</a:t>
              </a:r>
            </a:p>
            <a:p>
              <a:pPr algn="ctr">
                <a:lnSpc>
                  <a:spcPts val="3885"/>
                </a:lnSpc>
              </a:pPr>
              <a:r>
                <a:rPr lang="en-US" sz="2775">
                  <a:solidFill>
                    <a:srgbClr val="000000"/>
                  </a:solidFill>
                  <a:latin typeface="Canva Sans"/>
                  <a:ea typeface="Canva Sans"/>
                  <a:cs typeface="Canva Sans"/>
                  <a:sym typeface="Canva Sans"/>
                </a:rPr>
                <a:t>-Doctor has another </a:t>
              </a:r>
            </a:p>
            <a:p>
              <a:pPr algn="ctr">
                <a:lnSpc>
                  <a:spcPts val="3885"/>
                </a:lnSpc>
                <a:spcBef>
                  <a:spcPct val="0"/>
                </a:spcBef>
              </a:pPr>
              <a:r>
                <a:rPr lang="en-US" sz="2775">
                  <a:solidFill>
                    <a:srgbClr val="000000"/>
                  </a:solidFill>
                  <a:latin typeface="Canva Sans"/>
                  <a:ea typeface="Canva Sans"/>
                  <a:cs typeface="Canva Sans"/>
                  <a:sym typeface="Canva Sans"/>
                </a:rPr>
                <a:t>clinic in Turkey.</a:t>
              </a:r>
            </a:p>
          </p:txBody>
        </p:sp>
        <p:sp>
          <p:nvSpPr>
            <p:cNvPr name="TextBox 21" id="21"/>
            <p:cNvSpPr txBox="true"/>
            <p:nvPr/>
          </p:nvSpPr>
          <p:spPr>
            <a:xfrm rot="0">
              <a:off x="0" y="2569780"/>
              <a:ext cx="10171835" cy="1215403"/>
            </a:xfrm>
            <a:prstGeom prst="rect">
              <a:avLst/>
            </a:prstGeom>
          </p:spPr>
          <p:txBody>
            <a:bodyPr anchor="t" rtlCol="false" tIns="0" lIns="0" bIns="0" rIns="0">
              <a:spAutoFit/>
            </a:bodyPr>
            <a:lstStyle/>
            <a:p>
              <a:pPr algn="ctr">
                <a:lnSpc>
                  <a:spcPts val="7771"/>
                </a:lnSpc>
                <a:spcBef>
                  <a:spcPct val="0"/>
                </a:spcBef>
              </a:pPr>
              <a:r>
                <a:rPr lang="en-US" b="true" sz="5550">
                  <a:solidFill>
                    <a:srgbClr val="000000"/>
                  </a:solidFill>
                  <a:latin typeface="Canva Sans Bold"/>
                  <a:ea typeface="Canva Sans Bold"/>
                  <a:cs typeface="Canva Sans Bold"/>
                  <a:sym typeface="Canva Sans Bold"/>
                </a:rPr>
                <a:t>Strengths</a:t>
              </a:r>
            </a:p>
          </p:txBody>
        </p:sp>
      </p:gr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387A92"/>
        </a:solidFill>
      </p:bgPr>
    </p:bg>
    <p:spTree>
      <p:nvGrpSpPr>
        <p:cNvPr id="1" name=""/>
        <p:cNvGrpSpPr/>
        <p:nvPr/>
      </p:nvGrpSpPr>
      <p:grpSpPr>
        <a:xfrm>
          <a:off x="0" y="0"/>
          <a:ext cx="0" cy="0"/>
          <a:chOff x="0" y="0"/>
          <a:chExt cx="0" cy="0"/>
        </a:xfrm>
      </p:grpSpPr>
      <p:grpSp>
        <p:nvGrpSpPr>
          <p:cNvPr name="Group 2" id="2"/>
          <p:cNvGrpSpPr/>
          <p:nvPr/>
        </p:nvGrpSpPr>
        <p:grpSpPr>
          <a:xfrm rot="0">
            <a:off x="0" y="0"/>
            <a:ext cx="9144000" cy="1543050"/>
            <a:chOff x="0" y="0"/>
            <a:chExt cx="2408296" cy="406400"/>
          </a:xfrm>
        </p:grpSpPr>
        <p:sp>
          <p:nvSpPr>
            <p:cNvPr name="Freeform 3" id="3"/>
            <p:cNvSpPr/>
            <p:nvPr/>
          </p:nvSpPr>
          <p:spPr>
            <a:xfrm flipH="false" flipV="false" rot="0">
              <a:off x="0" y="0"/>
              <a:ext cx="2408296" cy="406400"/>
            </a:xfrm>
            <a:custGeom>
              <a:avLst/>
              <a:gdLst/>
              <a:ahLst/>
              <a:cxnLst/>
              <a:rect r="r" b="b" t="t" l="l"/>
              <a:pathLst>
                <a:path h="406400" w="2408296">
                  <a:moveTo>
                    <a:pt x="2205096" y="0"/>
                  </a:moveTo>
                  <a:lnTo>
                    <a:pt x="0" y="0"/>
                  </a:lnTo>
                  <a:lnTo>
                    <a:pt x="0" y="406400"/>
                  </a:lnTo>
                  <a:lnTo>
                    <a:pt x="2205096" y="406400"/>
                  </a:lnTo>
                  <a:lnTo>
                    <a:pt x="2408296" y="203200"/>
                  </a:lnTo>
                  <a:lnTo>
                    <a:pt x="2205096" y="0"/>
                  </a:lnTo>
                  <a:close/>
                </a:path>
              </a:pathLst>
            </a:custGeom>
            <a:solidFill>
              <a:srgbClr val="61A1BA"/>
            </a:solidFill>
          </p:spPr>
        </p:sp>
        <p:sp>
          <p:nvSpPr>
            <p:cNvPr name="TextBox 4" id="4"/>
            <p:cNvSpPr txBox="true"/>
            <p:nvPr/>
          </p:nvSpPr>
          <p:spPr>
            <a:xfrm>
              <a:off x="0" y="-38100"/>
              <a:ext cx="2293996" cy="444500"/>
            </a:xfrm>
            <a:prstGeom prst="rect">
              <a:avLst/>
            </a:prstGeom>
          </p:spPr>
          <p:txBody>
            <a:bodyPr anchor="ctr" rtlCol="false" tIns="50800" lIns="50800" bIns="50800" rIns="50800"/>
            <a:lstStyle/>
            <a:p>
              <a:pPr algn="ctr">
                <a:lnSpc>
                  <a:spcPts val="3375"/>
                </a:lnSpc>
              </a:pPr>
            </a:p>
          </p:txBody>
        </p:sp>
      </p:grpSp>
      <p:sp>
        <p:nvSpPr>
          <p:cNvPr name="Freeform 5" id="5"/>
          <p:cNvSpPr/>
          <p:nvPr/>
        </p:nvSpPr>
        <p:spPr>
          <a:xfrm flipH="false" flipV="false" rot="0">
            <a:off x="15085907" y="-779923"/>
            <a:ext cx="4008003" cy="4008003"/>
          </a:xfrm>
          <a:custGeom>
            <a:avLst/>
            <a:gdLst/>
            <a:ahLst/>
            <a:cxnLst/>
            <a:rect r="r" b="b" t="t" l="l"/>
            <a:pathLst>
              <a:path h="4008003" w="4008003">
                <a:moveTo>
                  <a:pt x="0" y="0"/>
                </a:moveTo>
                <a:lnTo>
                  <a:pt x="4008003" y="0"/>
                </a:lnTo>
                <a:lnTo>
                  <a:pt x="4008003" y="4008003"/>
                </a:lnTo>
                <a:lnTo>
                  <a:pt x="0" y="4008003"/>
                </a:lnTo>
                <a:lnTo>
                  <a:pt x="0" y="0"/>
                </a:lnTo>
                <a:close/>
              </a:path>
            </a:pathLst>
          </a:custGeom>
          <a:blipFill>
            <a:blip r:embed="rId2"/>
            <a:stretch>
              <a:fillRect l="0" t="0" r="0" b="0"/>
            </a:stretch>
          </a:blipFill>
        </p:spPr>
      </p:sp>
      <p:sp>
        <p:nvSpPr>
          <p:cNvPr name="Freeform 6" id="6"/>
          <p:cNvSpPr/>
          <p:nvPr/>
        </p:nvSpPr>
        <p:spPr>
          <a:xfrm flipH="false" flipV="false" rot="0">
            <a:off x="16397764" y="8229600"/>
            <a:ext cx="1890236" cy="2057400"/>
          </a:xfrm>
          <a:custGeom>
            <a:avLst/>
            <a:gdLst/>
            <a:ahLst/>
            <a:cxnLst/>
            <a:rect r="r" b="b" t="t" l="l"/>
            <a:pathLst>
              <a:path h="2057400" w="1890236">
                <a:moveTo>
                  <a:pt x="0" y="0"/>
                </a:moveTo>
                <a:lnTo>
                  <a:pt x="1890236" y="0"/>
                </a:lnTo>
                <a:lnTo>
                  <a:pt x="1890236" y="2057400"/>
                </a:lnTo>
                <a:lnTo>
                  <a:pt x="0" y="20574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2409481" y="1823933"/>
            <a:ext cx="13469038" cy="7434367"/>
          </a:xfrm>
          <a:custGeom>
            <a:avLst/>
            <a:gdLst/>
            <a:ahLst/>
            <a:cxnLst/>
            <a:rect r="r" b="b" t="t" l="l"/>
            <a:pathLst>
              <a:path h="7434367" w="13469038">
                <a:moveTo>
                  <a:pt x="0" y="0"/>
                </a:moveTo>
                <a:lnTo>
                  <a:pt x="13469038" y="0"/>
                </a:lnTo>
                <a:lnTo>
                  <a:pt x="13469038" y="7434367"/>
                </a:lnTo>
                <a:lnTo>
                  <a:pt x="0" y="7434367"/>
                </a:lnTo>
                <a:lnTo>
                  <a:pt x="0" y="0"/>
                </a:lnTo>
                <a:close/>
              </a:path>
            </a:pathLst>
          </a:custGeom>
          <a:blipFill>
            <a:blip r:embed="rId5"/>
            <a:stretch>
              <a:fillRect l="-27594" t="-27494" r="-32271" b="-35424"/>
            </a:stretch>
          </a:blipFill>
        </p:spPr>
      </p:sp>
      <p:sp>
        <p:nvSpPr>
          <p:cNvPr name="TextBox 8" id="8"/>
          <p:cNvSpPr txBox="true"/>
          <p:nvPr/>
        </p:nvSpPr>
        <p:spPr>
          <a:xfrm rot="0">
            <a:off x="479226" y="200041"/>
            <a:ext cx="7593212" cy="1028667"/>
          </a:xfrm>
          <a:prstGeom prst="rect">
            <a:avLst/>
          </a:prstGeom>
        </p:spPr>
        <p:txBody>
          <a:bodyPr anchor="t" rtlCol="false" tIns="0" lIns="0" bIns="0" rIns="0">
            <a:spAutoFit/>
          </a:bodyPr>
          <a:lstStyle/>
          <a:p>
            <a:pPr algn="ctr">
              <a:lnSpc>
                <a:spcPts val="8400"/>
              </a:lnSpc>
              <a:spcBef>
                <a:spcPct val="0"/>
              </a:spcBef>
            </a:pPr>
            <a:r>
              <a:rPr lang="en-US" b="true" sz="6000">
                <a:solidFill>
                  <a:srgbClr val="000000"/>
                </a:solidFill>
                <a:latin typeface="Canva Sans Bold"/>
                <a:ea typeface="Canva Sans Bold"/>
                <a:cs typeface="Canva Sans Bold"/>
                <a:sym typeface="Canva Sans Bold"/>
              </a:rPr>
              <a:t>Competitor Analysis</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387A92"/>
        </a:solidFill>
      </p:bgPr>
    </p:bg>
    <p:spTree>
      <p:nvGrpSpPr>
        <p:cNvPr id="1" name=""/>
        <p:cNvGrpSpPr/>
        <p:nvPr/>
      </p:nvGrpSpPr>
      <p:grpSpPr>
        <a:xfrm>
          <a:off x="0" y="0"/>
          <a:ext cx="0" cy="0"/>
          <a:chOff x="0" y="0"/>
          <a:chExt cx="0" cy="0"/>
        </a:xfrm>
      </p:grpSpPr>
      <p:grpSp>
        <p:nvGrpSpPr>
          <p:cNvPr name="Group 2" id="2"/>
          <p:cNvGrpSpPr/>
          <p:nvPr/>
        </p:nvGrpSpPr>
        <p:grpSpPr>
          <a:xfrm rot="0">
            <a:off x="0" y="0"/>
            <a:ext cx="9144000" cy="1543050"/>
            <a:chOff x="0" y="0"/>
            <a:chExt cx="2408296" cy="406400"/>
          </a:xfrm>
        </p:grpSpPr>
        <p:sp>
          <p:nvSpPr>
            <p:cNvPr name="Freeform 3" id="3"/>
            <p:cNvSpPr/>
            <p:nvPr/>
          </p:nvSpPr>
          <p:spPr>
            <a:xfrm flipH="false" flipV="false" rot="0">
              <a:off x="0" y="0"/>
              <a:ext cx="2408296" cy="406400"/>
            </a:xfrm>
            <a:custGeom>
              <a:avLst/>
              <a:gdLst/>
              <a:ahLst/>
              <a:cxnLst/>
              <a:rect r="r" b="b" t="t" l="l"/>
              <a:pathLst>
                <a:path h="406400" w="2408296">
                  <a:moveTo>
                    <a:pt x="2205096" y="0"/>
                  </a:moveTo>
                  <a:lnTo>
                    <a:pt x="0" y="0"/>
                  </a:lnTo>
                  <a:lnTo>
                    <a:pt x="0" y="406400"/>
                  </a:lnTo>
                  <a:lnTo>
                    <a:pt x="2205096" y="406400"/>
                  </a:lnTo>
                  <a:lnTo>
                    <a:pt x="2408296" y="203200"/>
                  </a:lnTo>
                  <a:lnTo>
                    <a:pt x="2205096" y="0"/>
                  </a:lnTo>
                  <a:close/>
                </a:path>
              </a:pathLst>
            </a:custGeom>
            <a:solidFill>
              <a:srgbClr val="61A1BA"/>
            </a:solidFill>
          </p:spPr>
        </p:sp>
        <p:sp>
          <p:nvSpPr>
            <p:cNvPr name="TextBox 4" id="4"/>
            <p:cNvSpPr txBox="true"/>
            <p:nvPr/>
          </p:nvSpPr>
          <p:spPr>
            <a:xfrm>
              <a:off x="0" y="-38100"/>
              <a:ext cx="2293996" cy="444500"/>
            </a:xfrm>
            <a:prstGeom prst="rect">
              <a:avLst/>
            </a:prstGeom>
          </p:spPr>
          <p:txBody>
            <a:bodyPr anchor="ctr" rtlCol="false" tIns="50800" lIns="50800" bIns="50800" rIns="50800"/>
            <a:lstStyle/>
            <a:p>
              <a:pPr algn="ctr">
                <a:lnSpc>
                  <a:spcPts val="3375"/>
                </a:lnSpc>
              </a:pPr>
            </a:p>
          </p:txBody>
        </p:sp>
      </p:grpSp>
      <p:sp>
        <p:nvSpPr>
          <p:cNvPr name="Freeform 5" id="5"/>
          <p:cNvSpPr/>
          <p:nvPr/>
        </p:nvSpPr>
        <p:spPr>
          <a:xfrm flipH="false" flipV="false" rot="0">
            <a:off x="15085907" y="-779923"/>
            <a:ext cx="4008003" cy="4008003"/>
          </a:xfrm>
          <a:custGeom>
            <a:avLst/>
            <a:gdLst/>
            <a:ahLst/>
            <a:cxnLst/>
            <a:rect r="r" b="b" t="t" l="l"/>
            <a:pathLst>
              <a:path h="4008003" w="4008003">
                <a:moveTo>
                  <a:pt x="0" y="0"/>
                </a:moveTo>
                <a:lnTo>
                  <a:pt x="4008003" y="0"/>
                </a:lnTo>
                <a:lnTo>
                  <a:pt x="4008003" y="4008003"/>
                </a:lnTo>
                <a:lnTo>
                  <a:pt x="0" y="4008003"/>
                </a:lnTo>
                <a:lnTo>
                  <a:pt x="0" y="0"/>
                </a:lnTo>
                <a:close/>
              </a:path>
            </a:pathLst>
          </a:custGeom>
          <a:blipFill>
            <a:blip r:embed="rId2"/>
            <a:stretch>
              <a:fillRect l="0" t="0" r="0" b="0"/>
            </a:stretch>
          </a:blipFill>
        </p:spPr>
      </p:sp>
      <p:sp>
        <p:nvSpPr>
          <p:cNvPr name="Freeform 6" id="6"/>
          <p:cNvSpPr/>
          <p:nvPr/>
        </p:nvSpPr>
        <p:spPr>
          <a:xfrm flipH="false" flipV="false" rot="0">
            <a:off x="16397764" y="8229600"/>
            <a:ext cx="1890236" cy="2057400"/>
          </a:xfrm>
          <a:custGeom>
            <a:avLst/>
            <a:gdLst/>
            <a:ahLst/>
            <a:cxnLst/>
            <a:rect r="r" b="b" t="t" l="l"/>
            <a:pathLst>
              <a:path h="2057400" w="1890236">
                <a:moveTo>
                  <a:pt x="0" y="0"/>
                </a:moveTo>
                <a:lnTo>
                  <a:pt x="1890236" y="0"/>
                </a:lnTo>
                <a:lnTo>
                  <a:pt x="1890236" y="2057400"/>
                </a:lnTo>
                <a:lnTo>
                  <a:pt x="0" y="20574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2464683" y="1902871"/>
            <a:ext cx="13358633" cy="7355429"/>
          </a:xfrm>
          <a:custGeom>
            <a:avLst/>
            <a:gdLst/>
            <a:ahLst/>
            <a:cxnLst/>
            <a:rect r="r" b="b" t="t" l="l"/>
            <a:pathLst>
              <a:path h="7355429" w="13358633">
                <a:moveTo>
                  <a:pt x="0" y="0"/>
                </a:moveTo>
                <a:lnTo>
                  <a:pt x="13358634" y="0"/>
                </a:lnTo>
                <a:lnTo>
                  <a:pt x="13358634" y="7355429"/>
                </a:lnTo>
                <a:lnTo>
                  <a:pt x="0" y="7355429"/>
                </a:lnTo>
                <a:lnTo>
                  <a:pt x="0" y="0"/>
                </a:lnTo>
                <a:close/>
              </a:path>
            </a:pathLst>
          </a:custGeom>
          <a:blipFill>
            <a:blip r:embed="rId5"/>
            <a:stretch>
              <a:fillRect l="-30686" t="-33224" r="-32999" b="-33995"/>
            </a:stretch>
          </a:blipFill>
        </p:spPr>
      </p:sp>
      <p:sp>
        <p:nvSpPr>
          <p:cNvPr name="TextBox 8" id="8"/>
          <p:cNvSpPr txBox="true"/>
          <p:nvPr/>
        </p:nvSpPr>
        <p:spPr>
          <a:xfrm rot="0">
            <a:off x="451008" y="200041"/>
            <a:ext cx="7593212" cy="1028667"/>
          </a:xfrm>
          <a:prstGeom prst="rect">
            <a:avLst/>
          </a:prstGeom>
        </p:spPr>
        <p:txBody>
          <a:bodyPr anchor="t" rtlCol="false" tIns="0" lIns="0" bIns="0" rIns="0">
            <a:spAutoFit/>
          </a:bodyPr>
          <a:lstStyle/>
          <a:p>
            <a:pPr algn="ctr">
              <a:lnSpc>
                <a:spcPts val="8400"/>
              </a:lnSpc>
              <a:spcBef>
                <a:spcPct val="0"/>
              </a:spcBef>
            </a:pPr>
            <a:r>
              <a:rPr lang="en-US" b="true" sz="6000">
                <a:solidFill>
                  <a:srgbClr val="000000"/>
                </a:solidFill>
                <a:latin typeface="Canva Sans Bold"/>
                <a:ea typeface="Canva Sans Bold"/>
                <a:cs typeface="Canva Sans Bold"/>
                <a:sym typeface="Canva Sans Bold"/>
              </a:rPr>
              <a:t>Competitor Analysis</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387A92"/>
        </a:solidFill>
      </p:bgPr>
    </p:bg>
    <p:spTree>
      <p:nvGrpSpPr>
        <p:cNvPr id="1" name=""/>
        <p:cNvGrpSpPr/>
        <p:nvPr/>
      </p:nvGrpSpPr>
      <p:grpSpPr>
        <a:xfrm>
          <a:off x="0" y="0"/>
          <a:ext cx="0" cy="0"/>
          <a:chOff x="0" y="0"/>
          <a:chExt cx="0" cy="0"/>
        </a:xfrm>
      </p:grpSpPr>
      <p:sp>
        <p:nvSpPr>
          <p:cNvPr name="Freeform 2" id="2"/>
          <p:cNvSpPr/>
          <p:nvPr/>
        </p:nvSpPr>
        <p:spPr>
          <a:xfrm flipH="false" flipV="false" rot="0">
            <a:off x="16314182" y="8229600"/>
            <a:ext cx="1890236" cy="2057400"/>
          </a:xfrm>
          <a:custGeom>
            <a:avLst/>
            <a:gdLst/>
            <a:ahLst/>
            <a:cxnLst/>
            <a:rect r="r" b="b" t="t" l="l"/>
            <a:pathLst>
              <a:path h="2057400" w="1890236">
                <a:moveTo>
                  <a:pt x="0" y="0"/>
                </a:moveTo>
                <a:lnTo>
                  <a:pt x="1890236" y="0"/>
                </a:lnTo>
                <a:lnTo>
                  <a:pt x="1890236"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3258257" y="2700916"/>
            <a:ext cx="11771487" cy="4885167"/>
          </a:xfrm>
          <a:custGeom>
            <a:avLst/>
            <a:gdLst/>
            <a:ahLst/>
            <a:cxnLst/>
            <a:rect r="r" b="b" t="t" l="l"/>
            <a:pathLst>
              <a:path h="4885167" w="11771487">
                <a:moveTo>
                  <a:pt x="0" y="0"/>
                </a:moveTo>
                <a:lnTo>
                  <a:pt x="11771486" y="0"/>
                </a:lnTo>
                <a:lnTo>
                  <a:pt x="11771486" y="4885168"/>
                </a:lnTo>
                <a:lnTo>
                  <a:pt x="0" y="488516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5085907" y="-779923"/>
            <a:ext cx="4008003" cy="4008003"/>
          </a:xfrm>
          <a:custGeom>
            <a:avLst/>
            <a:gdLst/>
            <a:ahLst/>
            <a:cxnLst/>
            <a:rect r="r" b="b" t="t" l="l"/>
            <a:pathLst>
              <a:path h="4008003" w="4008003">
                <a:moveTo>
                  <a:pt x="0" y="0"/>
                </a:moveTo>
                <a:lnTo>
                  <a:pt x="4008003" y="0"/>
                </a:lnTo>
                <a:lnTo>
                  <a:pt x="4008003" y="4008003"/>
                </a:lnTo>
                <a:lnTo>
                  <a:pt x="0" y="4008003"/>
                </a:lnTo>
                <a:lnTo>
                  <a:pt x="0" y="0"/>
                </a:lnTo>
                <a:close/>
              </a:path>
            </a:pathLst>
          </a:custGeom>
          <a:blipFill>
            <a:blip r:embed="rId6"/>
            <a:stretch>
              <a:fillRect l="0" t="0" r="0" b="0"/>
            </a:stretch>
          </a:blipFill>
        </p:spPr>
      </p:sp>
      <p:sp>
        <p:nvSpPr>
          <p:cNvPr name="TextBox 5" id="5"/>
          <p:cNvSpPr txBox="true"/>
          <p:nvPr/>
        </p:nvSpPr>
        <p:spPr>
          <a:xfrm rot="0">
            <a:off x="5987355" y="4383121"/>
            <a:ext cx="6313290" cy="1368358"/>
          </a:xfrm>
          <a:prstGeom prst="rect">
            <a:avLst/>
          </a:prstGeom>
        </p:spPr>
        <p:txBody>
          <a:bodyPr anchor="t" rtlCol="false" tIns="0" lIns="0" bIns="0" rIns="0">
            <a:spAutoFit/>
          </a:bodyPr>
          <a:lstStyle/>
          <a:p>
            <a:pPr algn="ctr">
              <a:lnSpc>
                <a:spcPts val="11200"/>
              </a:lnSpc>
              <a:spcBef>
                <a:spcPct val="0"/>
              </a:spcBef>
            </a:pPr>
            <a:r>
              <a:rPr lang="en-US" b="true" sz="8000">
                <a:solidFill>
                  <a:srgbClr val="000000"/>
                </a:solidFill>
                <a:latin typeface="Canva Sans Bold"/>
                <a:ea typeface="Canva Sans Bold"/>
                <a:cs typeface="Canva Sans Bold"/>
                <a:sym typeface="Canva Sans Bold"/>
              </a:rPr>
              <a:t>Introduction</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387A92"/>
        </a:solidFill>
      </p:bgPr>
    </p:bg>
    <p:spTree>
      <p:nvGrpSpPr>
        <p:cNvPr id="1" name=""/>
        <p:cNvGrpSpPr/>
        <p:nvPr/>
      </p:nvGrpSpPr>
      <p:grpSpPr>
        <a:xfrm>
          <a:off x="0" y="0"/>
          <a:ext cx="0" cy="0"/>
          <a:chOff x="0" y="0"/>
          <a:chExt cx="0" cy="0"/>
        </a:xfrm>
      </p:grpSpPr>
      <p:sp>
        <p:nvSpPr>
          <p:cNvPr name="Freeform 2" id="2"/>
          <p:cNvSpPr/>
          <p:nvPr/>
        </p:nvSpPr>
        <p:spPr>
          <a:xfrm flipH="false" flipV="false" rot="0">
            <a:off x="16314182" y="8229600"/>
            <a:ext cx="1890236" cy="2057400"/>
          </a:xfrm>
          <a:custGeom>
            <a:avLst/>
            <a:gdLst/>
            <a:ahLst/>
            <a:cxnLst/>
            <a:rect r="r" b="b" t="t" l="l"/>
            <a:pathLst>
              <a:path h="2057400" w="1890236">
                <a:moveTo>
                  <a:pt x="0" y="0"/>
                </a:moveTo>
                <a:lnTo>
                  <a:pt x="1890236" y="0"/>
                </a:lnTo>
                <a:lnTo>
                  <a:pt x="1890236"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3258257" y="2700916"/>
            <a:ext cx="11771487" cy="4885167"/>
          </a:xfrm>
          <a:custGeom>
            <a:avLst/>
            <a:gdLst/>
            <a:ahLst/>
            <a:cxnLst/>
            <a:rect r="r" b="b" t="t" l="l"/>
            <a:pathLst>
              <a:path h="4885167" w="11771487">
                <a:moveTo>
                  <a:pt x="0" y="0"/>
                </a:moveTo>
                <a:lnTo>
                  <a:pt x="11771486" y="0"/>
                </a:lnTo>
                <a:lnTo>
                  <a:pt x="11771486" y="4885168"/>
                </a:lnTo>
                <a:lnTo>
                  <a:pt x="0" y="488516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5085907" y="-779923"/>
            <a:ext cx="4008003" cy="4008003"/>
          </a:xfrm>
          <a:custGeom>
            <a:avLst/>
            <a:gdLst/>
            <a:ahLst/>
            <a:cxnLst/>
            <a:rect r="r" b="b" t="t" l="l"/>
            <a:pathLst>
              <a:path h="4008003" w="4008003">
                <a:moveTo>
                  <a:pt x="0" y="0"/>
                </a:moveTo>
                <a:lnTo>
                  <a:pt x="4008003" y="0"/>
                </a:lnTo>
                <a:lnTo>
                  <a:pt x="4008003" y="4008003"/>
                </a:lnTo>
                <a:lnTo>
                  <a:pt x="0" y="4008003"/>
                </a:lnTo>
                <a:lnTo>
                  <a:pt x="0" y="0"/>
                </a:lnTo>
                <a:close/>
              </a:path>
            </a:pathLst>
          </a:custGeom>
          <a:blipFill>
            <a:blip r:embed="rId6"/>
            <a:stretch>
              <a:fillRect l="0" t="0" r="0" b="0"/>
            </a:stretch>
          </a:blipFill>
        </p:spPr>
      </p:sp>
      <p:sp>
        <p:nvSpPr>
          <p:cNvPr name="TextBox 5" id="5"/>
          <p:cNvSpPr txBox="true"/>
          <p:nvPr/>
        </p:nvSpPr>
        <p:spPr>
          <a:xfrm rot="0">
            <a:off x="3258257" y="4383121"/>
            <a:ext cx="11771487" cy="1368358"/>
          </a:xfrm>
          <a:prstGeom prst="rect">
            <a:avLst/>
          </a:prstGeom>
        </p:spPr>
        <p:txBody>
          <a:bodyPr anchor="t" rtlCol="false" tIns="0" lIns="0" bIns="0" rIns="0">
            <a:spAutoFit/>
          </a:bodyPr>
          <a:lstStyle/>
          <a:p>
            <a:pPr algn="ctr">
              <a:lnSpc>
                <a:spcPts val="11200"/>
              </a:lnSpc>
              <a:spcBef>
                <a:spcPct val="0"/>
              </a:spcBef>
            </a:pPr>
            <a:r>
              <a:rPr lang="en-US" b="true" sz="8000">
                <a:solidFill>
                  <a:srgbClr val="000000"/>
                </a:solidFill>
                <a:latin typeface="Canva Sans Bold"/>
                <a:ea typeface="Canva Sans Bold"/>
                <a:cs typeface="Canva Sans Bold"/>
                <a:sym typeface="Canva Sans Bold"/>
              </a:rPr>
              <a:t>Strategy</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387A92"/>
        </a:solidFill>
      </p:bgPr>
    </p:bg>
    <p:spTree>
      <p:nvGrpSpPr>
        <p:cNvPr id="1" name=""/>
        <p:cNvGrpSpPr/>
        <p:nvPr/>
      </p:nvGrpSpPr>
      <p:grpSpPr>
        <a:xfrm>
          <a:off x="0" y="0"/>
          <a:ext cx="0" cy="0"/>
          <a:chOff x="0" y="0"/>
          <a:chExt cx="0" cy="0"/>
        </a:xfrm>
      </p:grpSpPr>
      <p:grpSp>
        <p:nvGrpSpPr>
          <p:cNvPr name="Group 2" id="2"/>
          <p:cNvGrpSpPr/>
          <p:nvPr/>
        </p:nvGrpSpPr>
        <p:grpSpPr>
          <a:xfrm rot="0">
            <a:off x="0" y="0"/>
            <a:ext cx="9144000" cy="1543050"/>
            <a:chOff x="0" y="0"/>
            <a:chExt cx="2408296" cy="406400"/>
          </a:xfrm>
        </p:grpSpPr>
        <p:sp>
          <p:nvSpPr>
            <p:cNvPr name="Freeform 3" id="3"/>
            <p:cNvSpPr/>
            <p:nvPr/>
          </p:nvSpPr>
          <p:spPr>
            <a:xfrm flipH="false" flipV="false" rot="0">
              <a:off x="0" y="0"/>
              <a:ext cx="2408296" cy="406400"/>
            </a:xfrm>
            <a:custGeom>
              <a:avLst/>
              <a:gdLst/>
              <a:ahLst/>
              <a:cxnLst/>
              <a:rect r="r" b="b" t="t" l="l"/>
              <a:pathLst>
                <a:path h="406400" w="2408296">
                  <a:moveTo>
                    <a:pt x="2205096" y="0"/>
                  </a:moveTo>
                  <a:lnTo>
                    <a:pt x="0" y="0"/>
                  </a:lnTo>
                  <a:lnTo>
                    <a:pt x="0" y="406400"/>
                  </a:lnTo>
                  <a:lnTo>
                    <a:pt x="2205096" y="406400"/>
                  </a:lnTo>
                  <a:lnTo>
                    <a:pt x="2408296" y="203200"/>
                  </a:lnTo>
                  <a:lnTo>
                    <a:pt x="2205096" y="0"/>
                  </a:lnTo>
                  <a:close/>
                </a:path>
              </a:pathLst>
            </a:custGeom>
            <a:solidFill>
              <a:srgbClr val="61A1BA"/>
            </a:solidFill>
          </p:spPr>
        </p:sp>
        <p:sp>
          <p:nvSpPr>
            <p:cNvPr name="TextBox 4" id="4"/>
            <p:cNvSpPr txBox="true"/>
            <p:nvPr/>
          </p:nvSpPr>
          <p:spPr>
            <a:xfrm>
              <a:off x="0" y="-38100"/>
              <a:ext cx="2293996" cy="444500"/>
            </a:xfrm>
            <a:prstGeom prst="rect">
              <a:avLst/>
            </a:prstGeom>
          </p:spPr>
          <p:txBody>
            <a:bodyPr anchor="ctr" rtlCol="false" tIns="50800" lIns="50800" bIns="50800" rIns="50800"/>
            <a:lstStyle/>
            <a:p>
              <a:pPr algn="ctr">
                <a:lnSpc>
                  <a:spcPts val="3375"/>
                </a:lnSpc>
              </a:pPr>
            </a:p>
          </p:txBody>
        </p:sp>
      </p:grpSp>
      <p:grpSp>
        <p:nvGrpSpPr>
          <p:cNvPr name="Group 5" id="5"/>
          <p:cNvGrpSpPr/>
          <p:nvPr/>
        </p:nvGrpSpPr>
        <p:grpSpPr>
          <a:xfrm rot="0">
            <a:off x="11761441" y="2685445"/>
            <a:ext cx="6648932" cy="6217248"/>
            <a:chOff x="0" y="0"/>
            <a:chExt cx="1576643" cy="1474279"/>
          </a:xfrm>
        </p:grpSpPr>
        <p:sp>
          <p:nvSpPr>
            <p:cNvPr name="Freeform 6" id="6"/>
            <p:cNvSpPr/>
            <p:nvPr/>
          </p:nvSpPr>
          <p:spPr>
            <a:xfrm flipH="false" flipV="false" rot="0">
              <a:off x="0" y="0"/>
              <a:ext cx="1576643" cy="1474279"/>
            </a:xfrm>
            <a:custGeom>
              <a:avLst/>
              <a:gdLst/>
              <a:ahLst/>
              <a:cxnLst/>
              <a:rect r="r" b="b" t="t" l="l"/>
              <a:pathLst>
                <a:path h="1474279" w="1576643">
                  <a:moveTo>
                    <a:pt x="1576643" y="737139"/>
                  </a:moveTo>
                  <a:lnTo>
                    <a:pt x="1170243" y="0"/>
                  </a:lnTo>
                  <a:lnTo>
                    <a:pt x="1170243" y="203200"/>
                  </a:lnTo>
                  <a:lnTo>
                    <a:pt x="0" y="203200"/>
                  </a:lnTo>
                  <a:lnTo>
                    <a:pt x="0" y="1271079"/>
                  </a:lnTo>
                  <a:lnTo>
                    <a:pt x="1170243" y="1271079"/>
                  </a:lnTo>
                  <a:lnTo>
                    <a:pt x="1170243" y="1474279"/>
                  </a:lnTo>
                  <a:lnTo>
                    <a:pt x="1576643" y="737139"/>
                  </a:lnTo>
                  <a:close/>
                </a:path>
              </a:pathLst>
            </a:custGeom>
            <a:solidFill>
              <a:srgbClr val="61A1BA"/>
            </a:solidFill>
          </p:spPr>
        </p:sp>
        <p:sp>
          <p:nvSpPr>
            <p:cNvPr name="TextBox 7" id="7"/>
            <p:cNvSpPr txBox="true"/>
            <p:nvPr/>
          </p:nvSpPr>
          <p:spPr>
            <a:xfrm>
              <a:off x="0" y="174625"/>
              <a:ext cx="1475043" cy="1096454"/>
            </a:xfrm>
            <a:prstGeom prst="rect">
              <a:avLst/>
            </a:prstGeom>
          </p:spPr>
          <p:txBody>
            <a:bodyPr anchor="ctr" rtlCol="false" tIns="50800" lIns="50800" bIns="50800" rIns="50800"/>
            <a:lstStyle/>
            <a:p>
              <a:pPr algn="ctr">
                <a:lnSpc>
                  <a:spcPts val="2379"/>
                </a:lnSpc>
              </a:pPr>
            </a:p>
          </p:txBody>
        </p:sp>
      </p:grpSp>
      <p:sp>
        <p:nvSpPr>
          <p:cNvPr name="Freeform 8" id="8"/>
          <p:cNvSpPr/>
          <p:nvPr/>
        </p:nvSpPr>
        <p:spPr>
          <a:xfrm flipH="false" flipV="false" rot="0">
            <a:off x="15085907" y="-779923"/>
            <a:ext cx="4008003" cy="4008003"/>
          </a:xfrm>
          <a:custGeom>
            <a:avLst/>
            <a:gdLst/>
            <a:ahLst/>
            <a:cxnLst/>
            <a:rect r="r" b="b" t="t" l="l"/>
            <a:pathLst>
              <a:path h="4008003" w="4008003">
                <a:moveTo>
                  <a:pt x="0" y="0"/>
                </a:moveTo>
                <a:lnTo>
                  <a:pt x="4008003" y="0"/>
                </a:lnTo>
                <a:lnTo>
                  <a:pt x="4008003" y="4008003"/>
                </a:lnTo>
                <a:lnTo>
                  <a:pt x="0" y="4008003"/>
                </a:lnTo>
                <a:lnTo>
                  <a:pt x="0" y="0"/>
                </a:lnTo>
                <a:close/>
              </a:path>
            </a:pathLst>
          </a:custGeom>
          <a:blipFill>
            <a:blip r:embed="rId2"/>
            <a:stretch>
              <a:fillRect l="0" t="0" r="0" b="0"/>
            </a:stretch>
          </a:blipFill>
        </p:spPr>
      </p:sp>
      <p:sp>
        <p:nvSpPr>
          <p:cNvPr name="Freeform 9" id="9"/>
          <p:cNvSpPr/>
          <p:nvPr/>
        </p:nvSpPr>
        <p:spPr>
          <a:xfrm flipH="false" flipV="false" rot="0">
            <a:off x="16397764" y="8229600"/>
            <a:ext cx="1890236" cy="2057400"/>
          </a:xfrm>
          <a:custGeom>
            <a:avLst/>
            <a:gdLst/>
            <a:ahLst/>
            <a:cxnLst/>
            <a:rect r="r" b="b" t="t" l="l"/>
            <a:pathLst>
              <a:path h="2057400" w="1890236">
                <a:moveTo>
                  <a:pt x="0" y="0"/>
                </a:moveTo>
                <a:lnTo>
                  <a:pt x="1890236" y="0"/>
                </a:lnTo>
                <a:lnTo>
                  <a:pt x="1890236" y="2057400"/>
                </a:lnTo>
                <a:lnTo>
                  <a:pt x="0" y="20574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10" id="10"/>
          <p:cNvGrpSpPr/>
          <p:nvPr/>
        </p:nvGrpSpPr>
        <p:grpSpPr>
          <a:xfrm rot="0">
            <a:off x="-34957" y="2740113"/>
            <a:ext cx="6307903" cy="5898360"/>
            <a:chOff x="0" y="0"/>
            <a:chExt cx="1576643" cy="1474279"/>
          </a:xfrm>
        </p:grpSpPr>
        <p:sp>
          <p:nvSpPr>
            <p:cNvPr name="Freeform 11" id="11"/>
            <p:cNvSpPr/>
            <p:nvPr/>
          </p:nvSpPr>
          <p:spPr>
            <a:xfrm flipH="false" flipV="false" rot="0">
              <a:off x="0" y="0"/>
              <a:ext cx="1576643" cy="1474279"/>
            </a:xfrm>
            <a:custGeom>
              <a:avLst/>
              <a:gdLst/>
              <a:ahLst/>
              <a:cxnLst/>
              <a:rect r="r" b="b" t="t" l="l"/>
              <a:pathLst>
                <a:path h="1474279" w="1576643">
                  <a:moveTo>
                    <a:pt x="1576643" y="737139"/>
                  </a:moveTo>
                  <a:lnTo>
                    <a:pt x="1170243" y="0"/>
                  </a:lnTo>
                  <a:lnTo>
                    <a:pt x="1170243" y="203200"/>
                  </a:lnTo>
                  <a:lnTo>
                    <a:pt x="0" y="203200"/>
                  </a:lnTo>
                  <a:lnTo>
                    <a:pt x="0" y="1271079"/>
                  </a:lnTo>
                  <a:lnTo>
                    <a:pt x="1170243" y="1271079"/>
                  </a:lnTo>
                  <a:lnTo>
                    <a:pt x="1170243" y="1474279"/>
                  </a:lnTo>
                  <a:lnTo>
                    <a:pt x="1576643" y="737139"/>
                  </a:lnTo>
                  <a:close/>
                </a:path>
              </a:pathLst>
            </a:custGeom>
            <a:solidFill>
              <a:srgbClr val="61A1BA"/>
            </a:solidFill>
          </p:spPr>
        </p:sp>
        <p:sp>
          <p:nvSpPr>
            <p:cNvPr name="TextBox 12" id="12"/>
            <p:cNvSpPr txBox="true"/>
            <p:nvPr/>
          </p:nvSpPr>
          <p:spPr>
            <a:xfrm>
              <a:off x="0" y="174625"/>
              <a:ext cx="1475043" cy="1096454"/>
            </a:xfrm>
            <a:prstGeom prst="rect">
              <a:avLst/>
            </a:prstGeom>
          </p:spPr>
          <p:txBody>
            <a:bodyPr anchor="ctr" rtlCol="false" tIns="50800" lIns="50800" bIns="50800" rIns="50800"/>
            <a:lstStyle/>
            <a:p>
              <a:pPr algn="ctr">
                <a:lnSpc>
                  <a:spcPts val="2379"/>
                </a:lnSpc>
              </a:pPr>
            </a:p>
          </p:txBody>
        </p:sp>
      </p:grpSp>
      <p:sp>
        <p:nvSpPr>
          <p:cNvPr name="TextBox 13" id="13"/>
          <p:cNvSpPr txBox="true"/>
          <p:nvPr/>
        </p:nvSpPr>
        <p:spPr>
          <a:xfrm rot="0">
            <a:off x="849845" y="195412"/>
            <a:ext cx="6564478" cy="1028667"/>
          </a:xfrm>
          <a:prstGeom prst="rect">
            <a:avLst/>
          </a:prstGeom>
        </p:spPr>
        <p:txBody>
          <a:bodyPr anchor="t" rtlCol="false" tIns="0" lIns="0" bIns="0" rIns="0">
            <a:spAutoFit/>
          </a:bodyPr>
          <a:lstStyle/>
          <a:p>
            <a:pPr algn="ctr">
              <a:lnSpc>
                <a:spcPts val="8400"/>
              </a:lnSpc>
              <a:spcBef>
                <a:spcPct val="0"/>
              </a:spcBef>
            </a:pPr>
            <a:r>
              <a:rPr lang="en-US" b="true" sz="6000">
                <a:solidFill>
                  <a:srgbClr val="000000"/>
                </a:solidFill>
                <a:latin typeface="Canva Sans Bold"/>
                <a:ea typeface="Canva Sans Bold"/>
                <a:cs typeface="Canva Sans Bold"/>
                <a:sym typeface="Canva Sans Bold"/>
              </a:rPr>
              <a:t>Strategy Timeline</a:t>
            </a:r>
          </a:p>
        </p:txBody>
      </p:sp>
      <p:grpSp>
        <p:nvGrpSpPr>
          <p:cNvPr name="Group 14" id="14"/>
          <p:cNvGrpSpPr/>
          <p:nvPr/>
        </p:nvGrpSpPr>
        <p:grpSpPr>
          <a:xfrm rot="0">
            <a:off x="288361" y="4224485"/>
            <a:ext cx="4996765" cy="2929614"/>
            <a:chOff x="0" y="0"/>
            <a:chExt cx="6662353" cy="3906152"/>
          </a:xfrm>
        </p:grpSpPr>
        <p:sp>
          <p:nvSpPr>
            <p:cNvPr name="TextBox 15" id="15"/>
            <p:cNvSpPr txBox="true"/>
            <p:nvPr/>
          </p:nvSpPr>
          <p:spPr>
            <a:xfrm rot="0">
              <a:off x="0" y="1596516"/>
              <a:ext cx="6662353" cy="2309636"/>
            </a:xfrm>
            <a:prstGeom prst="rect">
              <a:avLst/>
            </a:prstGeom>
          </p:spPr>
          <p:txBody>
            <a:bodyPr anchor="t" rtlCol="false" tIns="0" lIns="0" bIns="0" rIns="0">
              <a:spAutoFit/>
            </a:bodyPr>
            <a:lstStyle/>
            <a:p>
              <a:pPr algn="just">
                <a:lnSpc>
                  <a:spcPts val="3499"/>
                </a:lnSpc>
              </a:pPr>
              <a:r>
                <a:rPr lang="en-US" b="true" sz="2499" spc="197">
                  <a:solidFill>
                    <a:srgbClr val="000000"/>
                  </a:solidFill>
                  <a:latin typeface="Raleway Bold"/>
                  <a:ea typeface="Raleway Bold"/>
                  <a:cs typeface="Raleway Bold"/>
                  <a:sym typeface="Raleway Bold"/>
                </a:rPr>
                <a:t>Focus on building a strong online presence through Educational and promotions conents </a:t>
              </a:r>
            </a:p>
          </p:txBody>
        </p:sp>
        <p:sp>
          <p:nvSpPr>
            <p:cNvPr name="TextBox 16" id="16"/>
            <p:cNvSpPr txBox="true"/>
            <p:nvPr/>
          </p:nvSpPr>
          <p:spPr>
            <a:xfrm rot="0">
              <a:off x="0" y="-9525"/>
              <a:ext cx="6662353" cy="1406525"/>
            </a:xfrm>
            <a:prstGeom prst="rect">
              <a:avLst/>
            </a:prstGeom>
          </p:spPr>
          <p:txBody>
            <a:bodyPr anchor="t" rtlCol="false" tIns="0" lIns="0" bIns="0" rIns="0">
              <a:spAutoFit/>
            </a:bodyPr>
            <a:lstStyle/>
            <a:p>
              <a:pPr algn="ctr">
                <a:lnSpc>
                  <a:spcPts val="4199"/>
                </a:lnSpc>
              </a:pPr>
              <a:r>
                <a:rPr lang="en-US" b="true" sz="3499" spc="174">
                  <a:solidFill>
                    <a:srgbClr val="000000"/>
                  </a:solidFill>
                  <a:latin typeface="Raleway Bold"/>
                  <a:ea typeface="Raleway Bold"/>
                  <a:cs typeface="Raleway Bold"/>
                  <a:sym typeface="Raleway Bold"/>
                </a:rPr>
                <a:t>Phase 1</a:t>
              </a:r>
            </a:p>
            <a:p>
              <a:pPr algn="ctr">
                <a:lnSpc>
                  <a:spcPts val="4199"/>
                </a:lnSpc>
              </a:pPr>
              <a:r>
                <a:rPr lang="en-US" b="true" sz="3499" spc="174">
                  <a:solidFill>
                    <a:srgbClr val="000000"/>
                  </a:solidFill>
                  <a:latin typeface="Raleway Bold"/>
                  <a:ea typeface="Raleway Bold"/>
                  <a:cs typeface="Raleway Bold"/>
                  <a:sym typeface="Raleway Bold"/>
                </a:rPr>
                <a:t>(1st month)</a:t>
              </a:r>
            </a:p>
          </p:txBody>
        </p:sp>
      </p:grpSp>
      <p:grpSp>
        <p:nvGrpSpPr>
          <p:cNvPr name="Group 17" id="17"/>
          <p:cNvGrpSpPr/>
          <p:nvPr/>
        </p:nvGrpSpPr>
        <p:grpSpPr>
          <a:xfrm rot="0">
            <a:off x="5890222" y="2758116"/>
            <a:ext cx="6532005" cy="6107912"/>
            <a:chOff x="0" y="0"/>
            <a:chExt cx="1576643" cy="1474279"/>
          </a:xfrm>
        </p:grpSpPr>
        <p:sp>
          <p:nvSpPr>
            <p:cNvPr name="Freeform 18" id="18"/>
            <p:cNvSpPr/>
            <p:nvPr/>
          </p:nvSpPr>
          <p:spPr>
            <a:xfrm flipH="false" flipV="false" rot="0">
              <a:off x="0" y="0"/>
              <a:ext cx="1576643" cy="1474279"/>
            </a:xfrm>
            <a:custGeom>
              <a:avLst/>
              <a:gdLst/>
              <a:ahLst/>
              <a:cxnLst/>
              <a:rect r="r" b="b" t="t" l="l"/>
              <a:pathLst>
                <a:path h="1474279" w="1576643">
                  <a:moveTo>
                    <a:pt x="1576643" y="737139"/>
                  </a:moveTo>
                  <a:lnTo>
                    <a:pt x="1170243" y="0"/>
                  </a:lnTo>
                  <a:lnTo>
                    <a:pt x="1170243" y="203200"/>
                  </a:lnTo>
                  <a:lnTo>
                    <a:pt x="0" y="203200"/>
                  </a:lnTo>
                  <a:lnTo>
                    <a:pt x="0" y="1271079"/>
                  </a:lnTo>
                  <a:lnTo>
                    <a:pt x="1170243" y="1271079"/>
                  </a:lnTo>
                  <a:lnTo>
                    <a:pt x="1170243" y="1474279"/>
                  </a:lnTo>
                  <a:lnTo>
                    <a:pt x="1576643" y="737139"/>
                  </a:lnTo>
                  <a:close/>
                </a:path>
              </a:pathLst>
            </a:custGeom>
            <a:solidFill>
              <a:srgbClr val="61A1BA"/>
            </a:solidFill>
          </p:spPr>
        </p:sp>
        <p:sp>
          <p:nvSpPr>
            <p:cNvPr name="TextBox 19" id="19"/>
            <p:cNvSpPr txBox="true"/>
            <p:nvPr/>
          </p:nvSpPr>
          <p:spPr>
            <a:xfrm>
              <a:off x="0" y="174625"/>
              <a:ext cx="1475043" cy="1096454"/>
            </a:xfrm>
            <a:prstGeom prst="rect">
              <a:avLst/>
            </a:prstGeom>
          </p:spPr>
          <p:txBody>
            <a:bodyPr anchor="ctr" rtlCol="false" tIns="50800" lIns="50800" bIns="50800" rIns="50800"/>
            <a:lstStyle/>
            <a:p>
              <a:pPr algn="ctr">
                <a:lnSpc>
                  <a:spcPts val="2379"/>
                </a:lnSpc>
              </a:pPr>
            </a:p>
          </p:txBody>
        </p:sp>
      </p:grpSp>
      <p:grpSp>
        <p:nvGrpSpPr>
          <p:cNvPr name="Group 20" id="20"/>
          <p:cNvGrpSpPr/>
          <p:nvPr/>
        </p:nvGrpSpPr>
        <p:grpSpPr>
          <a:xfrm rot="0">
            <a:off x="6027560" y="3683269"/>
            <a:ext cx="5323699" cy="4221599"/>
            <a:chOff x="0" y="0"/>
            <a:chExt cx="7098265" cy="5628799"/>
          </a:xfrm>
        </p:grpSpPr>
        <p:sp>
          <p:nvSpPr>
            <p:cNvPr name="TextBox 21" id="21"/>
            <p:cNvSpPr txBox="true"/>
            <p:nvPr/>
          </p:nvSpPr>
          <p:spPr>
            <a:xfrm rot="0">
              <a:off x="0" y="1566298"/>
              <a:ext cx="7098265" cy="4062501"/>
            </a:xfrm>
            <a:prstGeom prst="rect">
              <a:avLst/>
            </a:prstGeom>
          </p:spPr>
          <p:txBody>
            <a:bodyPr anchor="t" rtlCol="false" tIns="0" lIns="0" bIns="0" rIns="0">
              <a:spAutoFit/>
            </a:bodyPr>
            <a:lstStyle/>
            <a:p>
              <a:pPr algn="just">
                <a:lnSpc>
                  <a:spcPts val="3499"/>
                </a:lnSpc>
              </a:pPr>
              <a:r>
                <a:rPr lang="en-US" b="true" sz="2499" spc="24">
                  <a:solidFill>
                    <a:srgbClr val="000000"/>
                  </a:solidFill>
                  <a:latin typeface="Raleway Bold"/>
                  <a:ea typeface="Raleway Bold"/>
                  <a:cs typeface="Raleway Bold"/>
                  <a:sym typeface="Raleway Bold"/>
                </a:rPr>
                <a:t>Focus on patient retention strategies, customer loyalty programs, and growing the clinic’s reputation through patient reviews, educational and promotional and before and ater posts</a:t>
              </a:r>
            </a:p>
          </p:txBody>
        </p:sp>
        <p:sp>
          <p:nvSpPr>
            <p:cNvPr name="TextBox 22" id="22"/>
            <p:cNvSpPr txBox="true"/>
            <p:nvPr/>
          </p:nvSpPr>
          <p:spPr>
            <a:xfrm rot="0">
              <a:off x="0" y="-9525"/>
              <a:ext cx="7098265" cy="1406525"/>
            </a:xfrm>
            <a:prstGeom prst="rect">
              <a:avLst/>
            </a:prstGeom>
          </p:spPr>
          <p:txBody>
            <a:bodyPr anchor="t" rtlCol="false" tIns="0" lIns="0" bIns="0" rIns="0">
              <a:spAutoFit/>
            </a:bodyPr>
            <a:lstStyle/>
            <a:p>
              <a:pPr algn="ctr">
                <a:lnSpc>
                  <a:spcPts val="4199"/>
                </a:lnSpc>
              </a:pPr>
              <a:r>
                <a:rPr lang="en-US" b="true" sz="3499" spc="174">
                  <a:solidFill>
                    <a:srgbClr val="000000"/>
                  </a:solidFill>
                  <a:latin typeface="Raleway Bold"/>
                  <a:ea typeface="Raleway Bold"/>
                  <a:cs typeface="Raleway Bold"/>
                  <a:sym typeface="Raleway Bold"/>
                </a:rPr>
                <a:t>Phase 2</a:t>
              </a:r>
            </a:p>
            <a:p>
              <a:pPr algn="ctr">
                <a:lnSpc>
                  <a:spcPts val="4199"/>
                </a:lnSpc>
              </a:pPr>
              <a:r>
                <a:rPr lang="en-US" b="true" sz="3499" spc="174">
                  <a:solidFill>
                    <a:srgbClr val="000000"/>
                  </a:solidFill>
                  <a:latin typeface="Raleway Bold"/>
                  <a:ea typeface="Raleway Bold"/>
                  <a:cs typeface="Raleway Bold"/>
                  <a:sym typeface="Raleway Bold"/>
                </a:rPr>
                <a:t>(2nd and 3rd month)</a:t>
              </a:r>
            </a:p>
          </p:txBody>
        </p:sp>
      </p:grpSp>
      <p:sp>
        <p:nvSpPr>
          <p:cNvPr name="TextBox 23" id="23"/>
          <p:cNvSpPr txBox="true"/>
          <p:nvPr/>
        </p:nvSpPr>
        <p:spPr>
          <a:xfrm rot="0">
            <a:off x="12525680" y="5086350"/>
            <a:ext cx="4564228" cy="2184731"/>
          </a:xfrm>
          <a:prstGeom prst="rect">
            <a:avLst/>
          </a:prstGeom>
        </p:spPr>
        <p:txBody>
          <a:bodyPr anchor="t" rtlCol="false" tIns="0" lIns="0" bIns="0" rIns="0">
            <a:spAutoFit/>
          </a:bodyPr>
          <a:lstStyle/>
          <a:p>
            <a:pPr algn="just">
              <a:lnSpc>
                <a:spcPts val="3499"/>
              </a:lnSpc>
            </a:pPr>
            <a:r>
              <a:rPr lang="en-US" b="true" sz="2499" spc="24">
                <a:solidFill>
                  <a:srgbClr val="000000"/>
                </a:solidFill>
                <a:latin typeface="Raleway Bold"/>
                <a:ea typeface="Raleway Bold"/>
                <a:cs typeface="Raleway Bold"/>
                <a:sym typeface="Raleway Bold"/>
              </a:rPr>
              <a:t>Evaluate the success of the marketing tactics and refine them based on patient feedback and marketing metrics.</a:t>
            </a:r>
          </a:p>
        </p:txBody>
      </p:sp>
      <p:sp>
        <p:nvSpPr>
          <p:cNvPr name="TextBox 24" id="24"/>
          <p:cNvSpPr txBox="true"/>
          <p:nvPr/>
        </p:nvSpPr>
        <p:spPr>
          <a:xfrm rot="0">
            <a:off x="12422227" y="3673744"/>
            <a:ext cx="4564228" cy="1057275"/>
          </a:xfrm>
          <a:prstGeom prst="rect">
            <a:avLst/>
          </a:prstGeom>
        </p:spPr>
        <p:txBody>
          <a:bodyPr anchor="t" rtlCol="false" tIns="0" lIns="0" bIns="0" rIns="0">
            <a:spAutoFit/>
          </a:bodyPr>
          <a:lstStyle/>
          <a:p>
            <a:pPr algn="ctr">
              <a:lnSpc>
                <a:spcPts val="4199"/>
              </a:lnSpc>
            </a:pPr>
            <a:r>
              <a:rPr lang="en-US" b="true" sz="3499" spc="174">
                <a:solidFill>
                  <a:srgbClr val="000000"/>
                </a:solidFill>
                <a:latin typeface="Raleway Bold"/>
                <a:ea typeface="Raleway Bold"/>
                <a:cs typeface="Raleway Bold"/>
                <a:sym typeface="Raleway Bold"/>
              </a:rPr>
              <a:t>Phase 3</a:t>
            </a:r>
          </a:p>
          <a:p>
            <a:pPr algn="ctr">
              <a:lnSpc>
                <a:spcPts val="4199"/>
              </a:lnSpc>
            </a:pPr>
            <a:r>
              <a:rPr lang="en-US" b="true" sz="3499" spc="174">
                <a:solidFill>
                  <a:srgbClr val="000000"/>
                </a:solidFill>
                <a:latin typeface="Raleway Bold"/>
                <a:ea typeface="Raleway Bold"/>
                <a:cs typeface="Raleway Bold"/>
                <a:sym typeface="Raleway Bold"/>
              </a:rPr>
              <a:t>(3rd month)</a:t>
            </a:r>
          </a:p>
        </p:txBody>
      </p:sp>
      <p:sp>
        <p:nvSpPr>
          <p:cNvPr name="Freeform 25" id="25"/>
          <p:cNvSpPr/>
          <p:nvPr/>
        </p:nvSpPr>
        <p:spPr>
          <a:xfrm flipH="false" flipV="false" rot="0">
            <a:off x="1566775" y="7851955"/>
            <a:ext cx="1967237" cy="1992139"/>
          </a:xfrm>
          <a:custGeom>
            <a:avLst/>
            <a:gdLst/>
            <a:ahLst/>
            <a:cxnLst/>
            <a:rect r="r" b="b" t="t" l="l"/>
            <a:pathLst>
              <a:path h="1992139" w="1967237">
                <a:moveTo>
                  <a:pt x="0" y="0"/>
                </a:moveTo>
                <a:lnTo>
                  <a:pt x="1967237" y="0"/>
                </a:lnTo>
                <a:lnTo>
                  <a:pt x="1967237" y="1992139"/>
                </a:lnTo>
                <a:lnTo>
                  <a:pt x="0" y="199213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6" id="26"/>
          <p:cNvSpPr/>
          <p:nvPr/>
        </p:nvSpPr>
        <p:spPr>
          <a:xfrm flipH="false" flipV="false" rot="0">
            <a:off x="7713769" y="7922872"/>
            <a:ext cx="1869143" cy="1869143"/>
          </a:xfrm>
          <a:custGeom>
            <a:avLst/>
            <a:gdLst/>
            <a:ahLst/>
            <a:cxnLst/>
            <a:rect r="r" b="b" t="t" l="l"/>
            <a:pathLst>
              <a:path h="1869143" w="1869143">
                <a:moveTo>
                  <a:pt x="0" y="0"/>
                </a:moveTo>
                <a:lnTo>
                  <a:pt x="1869143" y="0"/>
                </a:lnTo>
                <a:lnTo>
                  <a:pt x="1869143" y="1869142"/>
                </a:lnTo>
                <a:lnTo>
                  <a:pt x="0" y="186914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27" id="27"/>
          <p:cNvSpPr/>
          <p:nvPr/>
        </p:nvSpPr>
        <p:spPr>
          <a:xfrm flipH="false" flipV="false" rot="0">
            <a:off x="14146202" y="7922872"/>
            <a:ext cx="1879411" cy="1850306"/>
          </a:xfrm>
          <a:custGeom>
            <a:avLst/>
            <a:gdLst/>
            <a:ahLst/>
            <a:cxnLst/>
            <a:rect r="r" b="b" t="t" l="l"/>
            <a:pathLst>
              <a:path h="1850306" w="1879411">
                <a:moveTo>
                  <a:pt x="0" y="0"/>
                </a:moveTo>
                <a:lnTo>
                  <a:pt x="1879411" y="0"/>
                </a:lnTo>
                <a:lnTo>
                  <a:pt x="1879411" y="1850306"/>
                </a:lnTo>
                <a:lnTo>
                  <a:pt x="0" y="1850306"/>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387A92"/>
        </a:solidFill>
      </p:bgPr>
    </p:bg>
    <p:spTree>
      <p:nvGrpSpPr>
        <p:cNvPr id="1" name=""/>
        <p:cNvGrpSpPr/>
        <p:nvPr/>
      </p:nvGrpSpPr>
      <p:grpSpPr>
        <a:xfrm>
          <a:off x="0" y="0"/>
          <a:ext cx="0" cy="0"/>
          <a:chOff x="0" y="0"/>
          <a:chExt cx="0" cy="0"/>
        </a:xfrm>
      </p:grpSpPr>
      <p:grpSp>
        <p:nvGrpSpPr>
          <p:cNvPr name="Group 2" id="2"/>
          <p:cNvGrpSpPr/>
          <p:nvPr/>
        </p:nvGrpSpPr>
        <p:grpSpPr>
          <a:xfrm rot="0">
            <a:off x="0" y="0"/>
            <a:ext cx="9144000" cy="1543050"/>
            <a:chOff x="0" y="0"/>
            <a:chExt cx="2408296" cy="406400"/>
          </a:xfrm>
        </p:grpSpPr>
        <p:sp>
          <p:nvSpPr>
            <p:cNvPr name="Freeform 3" id="3"/>
            <p:cNvSpPr/>
            <p:nvPr/>
          </p:nvSpPr>
          <p:spPr>
            <a:xfrm flipH="false" flipV="false" rot="0">
              <a:off x="0" y="0"/>
              <a:ext cx="2408296" cy="406400"/>
            </a:xfrm>
            <a:custGeom>
              <a:avLst/>
              <a:gdLst/>
              <a:ahLst/>
              <a:cxnLst/>
              <a:rect r="r" b="b" t="t" l="l"/>
              <a:pathLst>
                <a:path h="406400" w="2408296">
                  <a:moveTo>
                    <a:pt x="2205096" y="0"/>
                  </a:moveTo>
                  <a:lnTo>
                    <a:pt x="0" y="0"/>
                  </a:lnTo>
                  <a:lnTo>
                    <a:pt x="0" y="406400"/>
                  </a:lnTo>
                  <a:lnTo>
                    <a:pt x="2205096" y="406400"/>
                  </a:lnTo>
                  <a:lnTo>
                    <a:pt x="2408296" y="203200"/>
                  </a:lnTo>
                  <a:lnTo>
                    <a:pt x="2205096" y="0"/>
                  </a:lnTo>
                  <a:close/>
                </a:path>
              </a:pathLst>
            </a:custGeom>
            <a:solidFill>
              <a:srgbClr val="61A1BA"/>
            </a:solidFill>
          </p:spPr>
        </p:sp>
        <p:sp>
          <p:nvSpPr>
            <p:cNvPr name="TextBox 4" id="4"/>
            <p:cNvSpPr txBox="true"/>
            <p:nvPr/>
          </p:nvSpPr>
          <p:spPr>
            <a:xfrm>
              <a:off x="0" y="-38100"/>
              <a:ext cx="2293996" cy="444500"/>
            </a:xfrm>
            <a:prstGeom prst="rect">
              <a:avLst/>
            </a:prstGeom>
          </p:spPr>
          <p:txBody>
            <a:bodyPr anchor="ctr" rtlCol="false" tIns="50800" lIns="50800" bIns="50800" rIns="50800"/>
            <a:lstStyle/>
            <a:p>
              <a:pPr algn="ctr">
                <a:lnSpc>
                  <a:spcPts val="3375"/>
                </a:lnSpc>
              </a:pPr>
            </a:p>
          </p:txBody>
        </p:sp>
      </p:grpSp>
      <p:sp>
        <p:nvSpPr>
          <p:cNvPr name="Freeform 5" id="5"/>
          <p:cNvSpPr/>
          <p:nvPr/>
        </p:nvSpPr>
        <p:spPr>
          <a:xfrm flipH="false" flipV="false" rot="0">
            <a:off x="15085907" y="-779923"/>
            <a:ext cx="4008003" cy="4008003"/>
          </a:xfrm>
          <a:custGeom>
            <a:avLst/>
            <a:gdLst/>
            <a:ahLst/>
            <a:cxnLst/>
            <a:rect r="r" b="b" t="t" l="l"/>
            <a:pathLst>
              <a:path h="4008003" w="4008003">
                <a:moveTo>
                  <a:pt x="0" y="0"/>
                </a:moveTo>
                <a:lnTo>
                  <a:pt x="4008003" y="0"/>
                </a:lnTo>
                <a:lnTo>
                  <a:pt x="4008003" y="4008003"/>
                </a:lnTo>
                <a:lnTo>
                  <a:pt x="0" y="4008003"/>
                </a:lnTo>
                <a:lnTo>
                  <a:pt x="0" y="0"/>
                </a:lnTo>
                <a:close/>
              </a:path>
            </a:pathLst>
          </a:custGeom>
          <a:blipFill>
            <a:blip r:embed="rId2"/>
            <a:stretch>
              <a:fillRect l="0" t="0" r="0" b="0"/>
            </a:stretch>
          </a:blipFill>
        </p:spPr>
      </p:sp>
      <p:sp>
        <p:nvSpPr>
          <p:cNvPr name="Freeform 6" id="6"/>
          <p:cNvSpPr/>
          <p:nvPr/>
        </p:nvSpPr>
        <p:spPr>
          <a:xfrm flipH="false" flipV="false" rot="0">
            <a:off x="16397764" y="8229600"/>
            <a:ext cx="1890236" cy="2057400"/>
          </a:xfrm>
          <a:custGeom>
            <a:avLst/>
            <a:gdLst/>
            <a:ahLst/>
            <a:cxnLst/>
            <a:rect r="r" b="b" t="t" l="l"/>
            <a:pathLst>
              <a:path h="2057400" w="1890236">
                <a:moveTo>
                  <a:pt x="0" y="0"/>
                </a:moveTo>
                <a:lnTo>
                  <a:pt x="1890236" y="0"/>
                </a:lnTo>
                <a:lnTo>
                  <a:pt x="1890236" y="2057400"/>
                </a:lnTo>
                <a:lnTo>
                  <a:pt x="0" y="20574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7" id="7"/>
          <p:cNvGrpSpPr/>
          <p:nvPr/>
        </p:nvGrpSpPr>
        <p:grpSpPr>
          <a:xfrm rot="0">
            <a:off x="4106527" y="8229600"/>
            <a:ext cx="4145280" cy="1432560"/>
            <a:chOff x="0" y="0"/>
            <a:chExt cx="5527040" cy="1910080"/>
          </a:xfrm>
        </p:grpSpPr>
        <p:sp>
          <p:nvSpPr>
            <p:cNvPr name="AutoShape 8" id="8"/>
            <p:cNvSpPr/>
            <p:nvPr/>
          </p:nvSpPr>
          <p:spPr>
            <a:xfrm rot="0">
              <a:off x="0" y="0"/>
              <a:ext cx="1910080" cy="1910080"/>
            </a:xfrm>
            <a:prstGeom prst="rect">
              <a:avLst/>
            </a:prstGeom>
            <a:solidFill>
              <a:srgbClr val="FDFDFD"/>
            </a:solidFill>
          </p:spPr>
        </p:sp>
        <p:sp>
          <p:nvSpPr>
            <p:cNvPr name="Freeform 9" id="9"/>
            <p:cNvSpPr/>
            <p:nvPr/>
          </p:nvSpPr>
          <p:spPr>
            <a:xfrm flipH="false" flipV="false" rot="0">
              <a:off x="586345" y="225213"/>
              <a:ext cx="737390" cy="1459653"/>
            </a:xfrm>
            <a:custGeom>
              <a:avLst/>
              <a:gdLst/>
              <a:ahLst/>
              <a:cxnLst/>
              <a:rect r="r" b="b" t="t" l="l"/>
              <a:pathLst>
                <a:path h="1459653" w="737390">
                  <a:moveTo>
                    <a:pt x="0" y="0"/>
                  </a:moveTo>
                  <a:lnTo>
                    <a:pt x="737390" y="0"/>
                  </a:lnTo>
                  <a:lnTo>
                    <a:pt x="737390" y="1459654"/>
                  </a:lnTo>
                  <a:lnTo>
                    <a:pt x="0" y="145965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0" id="10"/>
            <p:cNvSpPr txBox="true"/>
            <p:nvPr/>
          </p:nvSpPr>
          <p:spPr>
            <a:xfrm rot="0">
              <a:off x="2353460" y="485140"/>
              <a:ext cx="3173580" cy="825500"/>
            </a:xfrm>
            <a:prstGeom prst="rect">
              <a:avLst/>
            </a:prstGeom>
          </p:spPr>
          <p:txBody>
            <a:bodyPr anchor="t" rtlCol="false" tIns="0" lIns="0" bIns="0" rIns="0">
              <a:spAutoFit/>
            </a:bodyPr>
            <a:lstStyle/>
            <a:p>
              <a:pPr algn="l">
                <a:lnSpc>
                  <a:spcPts val="5250"/>
                </a:lnSpc>
              </a:pPr>
              <a:r>
                <a:rPr lang="en-US" sz="3500" spc="35" b="true">
                  <a:solidFill>
                    <a:srgbClr val="000000"/>
                  </a:solidFill>
                  <a:latin typeface="Raleway Bold"/>
                  <a:ea typeface="Raleway Bold"/>
                  <a:cs typeface="Raleway Bold"/>
                  <a:sym typeface="Raleway Bold"/>
                </a:rPr>
                <a:t>Facebook</a:t>
              </a:r>
            </a:p>
          </p:txBody>
        </p:sp>
      </p:grpSp>
      <p:grpSp>
        <p:nvGrpSpPr>
          <p:cNvPr name="Group 11" id="11"/>
          <p:cNvGrpSpPr/>
          <p:nvPr/>
        </p:nvGrpSpPr>
        <p:grpSpPr>
          <a:xfrm rot="0">
            <a:off x="10940627" y="8229600"/>
            <a:ext cx="4145280" cy="1432560"/>
            <a:chOff x="0" y="0"/>
            <a:chExt cx="5527040" cy="1910080"/>
          </a:xfrm>
        </p:grpSpPr>
        <p:sp>
          <p:nvSpPr>
            <p:cNvPr name="AutoShape 12" id="12"/>
            <p:cNvSpPr/>
            <p:nvPr/>
          </p:nvSpPr>
          <p:spPr>
            <a:xfrm rot="0">
              <a:off x="0" y="0"/>
              <a:ext cx="1910080" cy="1910080"/>
            </a:xfrm>
            <a:prstGeom prst="rect">
              <a:avLst/>
            </a:prstGeom>
            <a:solidFill>
              <a:srgbClr val="FFFFFF"/>
            </a:solidFill>
          </p:spPr>
        </p:sp>
        <p:sp>
          <p:nvSpPr>
            <p:cNvPr name="Freeform 13" id="13"/>
            <p:cNvSpPr/>
            <p:nvPr/>
          </p:nvSpPr>
          <p:spPr>
            <a:xfrm flipH="false" flipV="false" rot="0">
              <a:off x="225213" y="264160"/>
              <a:ext cx="1459653" cy="1459653"/>
            </a:xfrm>
            <a:custGeom>
              <a:avLst/>
              <a:gdLst/>
              <a:ahLst/>
              <a:cxnLst/>
              <a:rect r="r" b="b" t="t" l="l"/>
              <a:pathLst>
                <a:path h="1459653" w="1459653">
                  <a:moveTo>
                    <a:pt x="0" y="0"/>
                  </a:moveTo>
                  <a:lnTo>
                    <a:pt x="1459654" y="0"/>
                  </a:lnTo>
                  <a:lnTo>
                    <a:pt x="1459654" y="1459653"/>
                  </a:lnTo>
                  <a:lnTo>
                    <a:pt x="0" y="145965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4" id="14"/>
            <p:cNvSpPr txBox="true"/>
            <p:nvPr/>
          </p:nvSpPr>
          <p:spPr>
            <a:xfrm rot="0">
              <a:off x="2353460" y="524087"/>
              <a:ext cx="3173580" cy="825500"/>
            </a:xfrm>
            <a:prstGeom prst="rect">
              <a:avLst/>
            </a:prstGeom>
          </p:spPr>
          <p:txBody>
            <a:bodyPr anchor="t" rtlCol="false" tIns="0" lIns="0" bIns="0" rIns="0">
              <a:spAutoFit/>
            </a:bodyPr>
            <a:lstStyle/>
            <a:p>
              <a:pPr algn="l">
                <a:lnSpc>
                  <a:spcPts val="5250"/>
                </a:lnSpc>
              </a:pPr>
              <a:r>
                <a:rPr lang="en-US" sz="3500" spc="35" b="true">
                  <a:solidFill>
                    <a:srgbClr val="000000"/>
                  </a:solidFill>
                  <a:latin typeface="Raleway Bold"/>
                  <a:ea typeface="Raleway Bold"/>
                  <a:cs typeface="Raleway Bold"/>
                  <a:sym typeface="Raleway Bold"/>
                </a:rPr>
                <a:t>Instagram</a:t>
              </a:r>
            </a:p>
          </p:txBody>
        </p:sp>
      </p:grpSp>
      <p:sp>
        <p:nvSpPr>
          <p:cNvPr name="Freeform 15" id="15"/>
          <p:cNvSpPr/>
          <p:nvPr/>
        </p:nvSpPr>
        <p:spPr>
          <a:xfrm flipH="false" flipV="false" rot="0">
            <a:off x="5495632" y="4451652"/>
            <a:ext cx="2749486" cy="2418581"/>
          </a:xfrm>
          <a:custGeom>
            <a:avLst/>
            <a:gdLst/>
            <a:ahLst/>
            <a:cxnLst/>
            <a:rect r="r" b="b" t="t" l="l"/>
            <a:pathLst>
              <a:path h="2418581" w="2749486">
                <a:moveTo>
                  <a:pt x="0" y="0"/>
                </a:moveTo>
                <a:lnTo>
                  <a:pt x="2749485" y="0"/>
                </a:lnTo>
                <a:lnTo>
                  <a:pt x="2749485" y="2418581"/>
                </a:lnTo>
                <a:lnTo>
                  <a:pt x="0" y="241858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6" id="16"/>
          <p:cNvSpPr/>
          <p:nvPr/>
        </p:nvSpPr>
        <p:spPr>
          <a:xfrm flipH="false" flipV="false" rot="0">
            <a:off x="963772" y="4486964"/>
            <a:ext cx="651561" cy="2518109"/>
          </a:xfrm>
          <a:custGeom>
            <a:avLst/>
            <a:gdLst/>
            <a:ahLst/>
            <a:cxnLst/>
            <a:rect r="r" b="b" t="t" l="l"/>
            <a:pathLst>
              <a:path h="2518109" w="651561">
                <a:moveTo>
                  <a:pt x="0" y="0"/>
                </a:moveTo>
                <a:lnTo>
                  <a:pt x="651561" y="0"/>
                </a:lnTo>
                <a:lnTo>
                  <a:pt x="651561" y="2518109"/>
                </a:lnTo>
                <a:lnTo>
                  <a:pt x="0" y="2518109"/>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7" id="17"/>
          <p:cNvSpPr/>
          <p:nvPr/>
        </p:nvSpPr>
        <p:spPr>
          <a:xfrm flipH="false" flipV="false" rot="0">
            <a:off x="2912395" y="4389050"/>
            <a:ext cx="2388264" cy="2713936"/>
          </a:xfrm>
          <a:custGeom>
            <a:avLst/>
            <a:gdLst/>
            <a:ahLst/>
            <a:cxnLst/>
            <a:rect r="r" b="b" t="t" l="l"/>
            <a:pathLst>
              <a:path h="2713936" w="2388264">
                <a:moveTo>
                  <a:pt x="0" y="0"/>
                </a:moveTo>
                <a:lnTo>
                  <a:pt x="2388263" y="0"/>
                </a:lnTo>
                <a:lnTo>
                  <a:pt x="2388263" y="2713936"/>
                </a:lnTo>
                <a:lnTo>
                  <a:pt x="0" y="2713936"/>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8" id="18"/>
          <p:cNvSpPr/>
          <p:nvPr/>
        </p:nvSpPr>
        <p:spPr>
          <a:xfrm flipH="false" flipV="false" rot="0">
            <a:off x="8782225" y="4389050"/>
            <a:ext cx="2233429" cy="2616023"/>
          </a:xfrm>
          <a:custGeom>
            <a:avLst/>
            <a:gdLst/>
            <a:ahLst/>
            <a:cxnLst/>
            <a:rect r="r" b="b" t="t" l="l"/>
            <a:pathLst>
              <a:path h="2616023" w="2233429">
                <a:moveTo>
                  <a:pt x="0" y="0"/>
                </a:moveTo>
                <a:lnTo>
                  <a:pt x="2233429" y="0"/>
                </a:lnTo>
                <a:lnTo>
                  <a:pt x="2233429" y="2616023"/>
                </a:lnTo>
                <a:lnTo>
                  <a:pt x="0" y="2616023"/>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19" id="19"/>
          <p:cNvSpPr/>
          <p:nvPr/>
        </p:nvSpPr>
        <p:spPr>
          <a:xfrm flipH="false" flipV="false" rot="0">
            <a:off x="11940842" y="4291136"/>
            <a:ext cx="1784007" cy="2499484"/>
          </a:xfrm>
          <a:custGeom>
            <a:avLst/>
            <a:gdLst/>
            <a:ahLst/>
            <a:cxnLst/>
            <a:rect r="r" b="b" t="t" l="l"/>
            <a:pathLst>
              <a:path h="2499484" w="1784007">
                <a:moveTo>
                  <a:pt x="0" y="0"/>
                </a:moveTo>
                <a:lnTo>
                  <a:pt x="1784007" y="0"/>
                </a:lnTo>
                <a:lnTo>
                  <a:pt x="1784007" y="2499485"/>
                </a:lnTo>
                <a:lnTo>
                  <a:pt x="0" y="2499485"/>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Freeform 20" id="20"/>
          <p:cNvSpPr/>
          <p:nvPr/>
        </p:nvSpPr>
        <p:spPr>
          <a:xfrm flipH="false" flipV="false" rot="0">
            <a:off x="15049387" y="4389050"/>
            <a:ext cx="2209913" cy="2543785"/>
          </a:xfrm>
          <a:custGeom>
            <a:avLst/>
            <a:gdLst/>
            <a:ahLst/>
            <a:cxnLst/>
            <a:rect r="r" b="b" t="t" l="l"/>
            <a:pathLst>
              <a:path h="2543785" w="2209913">
                <a:moveTo>
                  <a:pt x="0" y="0"/>
                </a:moveTo>
                <a:lnTo>
                  <a:pt x="2209913" y="0"/>
                </a:lnTo>
                <a:lnTo>
                  <a:pt x="2209913" y="2543785"/>
                </a:lnTo>
                <a:lnTo>
                  <a:pt x="0" y="2543785"/>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p:spPr>
      </p:sp>
      <p:sp>
        <p:nvSpPr>
          <p:cNvPr name="TextBox 21" id="21"/>
          <p:cNvSpPr txBox="true"/>
          <p:nvPr/>
        </p:nvSpPr>
        <p:spPr>
          <a:xfrm rot="0">
            <a:off x="963772" y="277796"/>
            <a:ext cx="6285508" cy="1028667"/>
          </a:xfrm>
          <a:prstGeom prst="rect">
            <a:avLst/>
          </a:prstGeom>
        </p:spPr>
        <p:txBody>
          <a:bodyPr anchor="t" rtlCol="false" tIns="0" lIns="0" bIns="0" rIns="0">
            <a:spAutoFit/>
          </a:bodyPr>
          <a:lstStyle/>
          <a:p>
            <a:pPr algn="ctr">
              <a:lnSpc>
                <a:spcPts val="8400"/>
              </a:lnSpc>
              <a:spcBef>
                <a:spcPct val="0"/>
              </a:spcBef>
            </a:pPr>
            <a:r>
              <a:rPr lang="en-US" b="true" sz="6000">
                <a:solidFill>
                  <a:srgbClr val="000000"/>
                </a:solidFill>
                <a:latin typeface="Canva Sans Bold"/>
                <a:ea typeface="Canva Sans Bold"/>
                <a:cs typeface="Canva Sans Bold"/>
                <a:sym typeface="Canva Sans Bold"/>
              </a:rPr>
              <a:t>Digital Platforms</a:t>
            </a:r>
          </a:p>
        </p:txBody>
      </p:sp>
      <p:sp>
        <p:nvSpPr>
          <p:cNvPr name="TextBox 22" id="22"/>
          <p:cNvSpPr txBox="true"/>
          <p:nvPr/>
        </p:nvSpPr>
        <p:spPr>
          <a:xfrm rot="0">
            <a:off x="669301" y="1892134"/>
            <a:ext cx="16547426" cy="1543051"/>
          </a:xfrm>
          <a:prstGeom prst="rect">
            <a:avLst/>
          </a:prstGeom>
        </p:spPr>
        <p:txBody>
          <a:bodyPr anchor="t" rtlCol="false" tIns="0" lIns="0" bIns="0" rIns="0">
            <a:spAutoFit/>
          </a:bodyPr>
          <a:lstStyle/>
          <a:p>
            <a:pPr algn="ctr">
              <a:lnSpc>
                <a:spcPts val="4199"/>
              </a:lnSpc>
              <a:spcBef>
                <a:spcPct val="0"/>
              </a:spcBef>
            </a:pPr>
            <a:r>
              <a:rPr lang="en-US" b="true" sz="2999">
                <a:solidFill>
                  <a:srgbClr val="000000"/>
                </a:solidFill>
                <a:latin typeface="Canva Sans Bold"/>
                <a:ea typeface="Canva Sans Bold"/>
                <a:cs typeface="Canva Sans Bold"/>
                <a:sym typeface="Canva Sans Bold"/>
              </a:rPr>
              <a:t>According to the market and audience analysis of the clinics in Alexandria we found that most patients search for dentists mostly on facebook and sometimes on instagram , our audience was including all males and females , single and married , age from 18-60 years</a:t>
            </a:r>
          </a:p>
        </p:txBody>
      </p:sp>
      <p:sp>
        <p:nvSpPr>
          <p:cNvPr name="TextBox 23" id="23"/>
          <p:cNvSpPr txBox="true"/>
          <p:nvPr/>
        </p:nvSpPr>
        <p:spPr>
          <a:xfrm rot="0">
            <a:off x="3348302" y="7180570"/>
            <a:ext cx="1223698" cy="422342"/>
          </a:xfrm>
          <a:prstGeom prst="rect">
            <a:avLst/>
          </a:prstGeom>
        </p:spPr>
        <p:txBody>
          <a:bodyPr anchor="t" rtlCol="false" tIns="0" lIns="0" bIns="0" rIns="0">
            <a:spAutoFit/>
          </a:bodyPr>
          <a:lstStyle/>
          <a:p>
            <a:pPr algn="ctr">
              <a:lnSpc>
                <a:spcPts val="3499"/>
              </a:lnSpc>
              <a:spcBef>
                <a:spcPct val="0"/>
              </a:spcBef>
            </a:pPr>
            <a:r>
              <a:rPr lang="en-US" b="true" sz="2499">
                <a:solidFill>
                  <a:srgbClr val="000000"/>
                </a:solidFill>
                <a:latin typeface="Canva Sans Bold"/>
                <a:ea typeface="Canva Sans Bold"/>
                <a:cs typeface="Canva Sans Bold"/>
                <a:sym typeface="Canva Sans Bold"/>
              </a:rPr>
              <a:t>Married</a:t>
            </a:r>
          </a:p>
        </p:txBody>
      </p:sp>
      <p:sp>
        <p:nvSpPr>
          <p:cNvPr name="TextBox 24" id="24"/>
          <p:cNvSpPr txBox="true"/>
          <p:nvPr/>
        </p:nvSpPr>
        <p:spPr>
          <a:xfrm rot="0">
            <a:off x="690023" y="7180570"/>
            <a:ext cx="1199059" cy="422342"/>
          </a:xfrm>
          <a:prstGeom prst="rect">
            <a:avLst/>
          </a:prstGeom>
        </p:spPr>
        <p:txBody>
          <a:bodyPr anchor="t" rtlCol="false" tIns="0" lIns="0" bIns="0" rIns="0">
            <a:spAutoFit/>
          </a:bodyPr>
          <a:lstStyle/>
          <a:p>
            <a:pPr algn="ctr">
              <a:lnSpc>
                <a:spcPts val="3499"/>
              </a:lnSpc>
              <a:spcBef>
                <a:spcPct val="0"/>
              </a:spcBef>
            </a:pPr>
            <a:r>
              <a:rPr lang="en-US" b="true" sz="2499">
                <a:solidFill>
                  <a:srgbClr val="000000"/>
                </a:solidFill>
                <a:latin typeface="Canva Sans Bold"/>
                <a:ea typeface="Canva Sans Bold"/>
                <a:cs typeface="Canva Sans Bold"/>
                <a:sym typeface="Canva Sans Bold"/>
              </a:rPr>
              <a:t>Single</a:t>
            </a:r>
          </a:p>
        </p:txBody>
      </p:sp>
      <p:sp>
        <p:nvSpPr>
          <p:cNvPr name="TextBox 25" id="25"/>
          <p:cNvSpPr txBox="true"/>
          <p:nvPr/>
        </p:nvSpPr>
        <p:spPr>
          <a:xfrm rot="0">
            <a:off x="5495632" y="7180570"/>
            <a:ext cx="3035117" cy="422342"/>
          </a:xfrm>
          <a:prstGeom prst="rect">
            <a:avLst/>
          </a:prstGeom>
        </p:spPr>
        <p:txBody>
          <a:bodyPr anchor="t" rtlCol="false" tIns="0" lIns="0" bIns="0" rIns="0">
            <a:spAutoFit/>
          </a:bodyPr>
          <a:lstStyle/>
          <a:p>
            <a:pPr algn="ctr">
              <a:lnSpc>
                <a:spcPts val="3499"/>
              </a:lnSpc>
              <a:spcBef>
                <a:spcPct val="0"/>
              </a:spcBef>
            </a:pPr>
            <a:r>
              <a:rPr lang="en-US" b="true" sz="2499">
                <a:solidFill>
                  <a:srgbClr val="000000"/>
                </a:solidFill>
                <a:latin typeface="Canva Sans Bold"/>
                <a:ea typeface="Canva Sans Bold"/>
                <a:cs typeface="Canva Sans Bold"/>
                <a:sym typeface="Canva Sans Bold"/>
              </a:rPr>
              <a:t>Males and females</a:t>
            </a:r>
          </a:p>
        </p:txBody>
      </p:sp>
      <p:sp>
        <p:nvSpPr>
          <p:cNvPr name="TextBox 26" id="26"/>
          <p:cNvSpPr txBox="true"/>
          <p:nvPr/>
        </p:nvSpPr>
        <p:spPr>
          <a:xfrm rot="0">
            <a:off x="9205358" y="7180570"/>
            <a:ext cx="1303569" cy="422342"/>
          </a:xfrm>
          <a:prstGeom prst="rect">
            <a:avLst/>
          </a:prstGeom>
        </p:spPr>
        <p:txBody>
          <a:bodyPr anchor="t" rtlCol="false" tIns="0" lIns="0" bIns="0" rIns="0">
            <a:spAutoFit/>
          </a:bodyPr>
          <a:lstStyle/>
          <a:p>
            <a:pPr algn="ctr">
              <a:lnSpc>
                <a:spcPts val="3499"/>
              </a:lnSpc>
              <a:spcBef>
                <a:spcPct val="0"/>
              </a:spcBef>
            </a:pPr>
            <a:r>
              <a:rPr lang="en-US" b="true" sz="2499">
                <a:solidFill>
                  <a:srgbClr val="000000"/>
                </a:solidFill>
                <a:latin typeface="Canva Sans Bold"/>
                <a:ea typeface="Canva Sans Bold"/>
                <a:cs typeface="Canva Sans Bold"/>
                <a:sym typeface="Canva Sans Bold"/>
              </a:rPr>
              <a:t>Teenage</a:t>
            </a:r>
          </a:p>
        </p:txBody>
      </p:sp>
      <p:sp>
        <p:nvSpPr>
          <p:cNvPr name="TextBox 27" id="27"/>
          <p:cNvSpPr txBox="true"/>
          <p:nvPr/>
        </p:nvSpPr>
        <p:spPr>
          <a:xfrm rot="0">
            <a:off x="12326747" y="7180570"/>
            <a:ext cx="1012197" cy="422342"/>
          </a:xfrm>
          <a:prstGeom prst="rect">
            <a:avLst/>
          </a:prstGeom>
        </p:spPr>
        <p:txBody>
          <a:bodyPr anchor="t" rtlCol="false" tIns="0" lIns="0" bIns="0" rIns="0">
            <a:spAutoFit/>
          </a:bodyPr>
          <a:lstStyle/>
          <a:p>
            <a:pPr algn="ctr">
              <a:lnSpc>
                <a:spcPts val="3499"/>
              </a:lnSpc>
              <a:spcBef>
                <a:spcPct val="0"/>
              </a:spcBef>
            </a:pPr>
            <a:r>
              <a:rPr lang="en-US" b="true" sz="2499">
                <a:solidFill>
                  <a:srgbClr val="000000"/>
                </a:solidFill>
                <a:latin typeface="Canva Sans Bold"/>
                <a:ea typeface="Canva Sans Bold"/>
                <a:cs typeface="Canva Sans Bold"/>
                <a:sym typeface="Canva Sans Bold"/>
              </a:rPr>
              <a:t>Adults</a:t>
            </a:r>
          </a:p>
        </p:txBody>
      </p:sp>
      <p:sp>
        <p:nvSpPr>
          <p:cNvPr name="TextBox 28" id="28"/>
          <p:cNvSpPr txBox="true"/>
          <p:nvPr/>
        </p:nvSpPr>
        <p:spPr>
          <a:xfrm rot="0">
            <a:off x="15648245" y="7180570"/>
            <a:ext cx="1012197" cy="422342"/>
          </a:xfrm>
          <a:prstGeom prst="rect">
            <a:avLst/>
          </a:prstGeom>
        </p:spPr>
        <p:txBody>
          <a:bodyPr anchor="t" rtlCol="false" tIns="0" lIns="0" bIns="0" rIns="0">
            <a:spAutoFit/>
          </a:bodyPr>
          <a:lstStyle/>
          <a:p>
            <a:pPr algn="ctr">
              <a:lnSpc>
                <a:spcPts val="3499"/>
              </a:lnSpc>
              <a:spcBef>
                <a:spcPct val="0"/>
              </a:spcBef>
            </a:pPr>
            <a:r>
              <a:rPr lang="en-US" b="true" sz="2499">
                <a:solidFill>
                  <a:srgbClr val="000000"/>
                </a:solidFill>
                <a:latin typeface="Canva Sans Bold"/>
                <a:ea typeface="Canva Sans Bold"/>
                <a:cs typeface="Canva Sans Bold"/>
                <a:sym typeface="Canva Sans Bold"/>
              </a:rPr>
              <a:t>Elders</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387A92"/>
        </a:solidFill>
      </p:bgPr>
    </p:bg>
    <p:spTree>
      <p:nvGrpSpPr>
        <p:cNvPr id="1" name=""/>
        <p:cNvGrpSpPr/>
        <p:nvPr/>
      </p:nvGrpSpPr>
      <p:grpSpPr>
        <a:xfrm>
          <a:off x="0" y="0"/>
          <a:ext cx="0" cy="0"/>
          <a:chOff x="0" y="0"/>
          <a:chExt cx="0" cy="0"/>
        </a:xfrm>
      </p:grpSpPr>
      <p:grpSp>
        <p:nvGrpSpPr>
          <p:cNvPr name="Group 2" id="2"/>
          <p:cNvGrpSpPr/>
          <p:nvPr/>
        </p:nvGrpSpPr>
        <p:grpSpPr>
          <a:xfrm rot="0">
            <a:off x="0" y="0"/>
            <a:ext cx="9144000" cy="1543050"/>
            <a:chOff x="0" y="0"/>
            <a:chExt cx="2408296" cy="406400"/>
          </a:xfrm>
        </p:grpSpPr>
        <p:sp>
          <p:nvSpPr>
            <p:cNvPr name="Freeform 3" id="3"/>
            <p:cNvSpPr/>
            <p:nvPr/>
          </p:nvSpPr>
          <p:spPr>
            <a:xfrm flipH="false" flipV="false" rot="0">
              <a:off x="0" y="0"/>
              <a:ext cx="2408296" cy="406400"/>
            </a:xfrm>
            <a:custGeom>
              <a:avLst/>
              <a:gdLst/>
              <a:ahLst/>
              <a:cxnLst/>
              <a:rect r="r" b="b" t="t" l="l"/>
              <a:pathLst>
                <a:path h="406400" w="2408296">
                  <a:moveTo>
                    <a:pt x="2205096" y="0"/>
                  </a:moveTo>
                  <a:lnTo>
                    <a:pt x="0" y="0"/>
                  </a:lnTo>
                  <a:lnTo>
                    <a:pt x="0" y="406400"/>
                  </a:lnTo>
                  <a:lnTo>
                    <a:pt x="2205096" y="406400"/>
                  </a:lnTo>
                  <a:lnTo>
                    <a:pt x="2408296" y="203200"/>
                  </a:lnTo>
                  <a:lnTo>
                    <a:pt x="2205096" y="0"/>
                  </a:lnTo>
                  <a:close/>
                </a:path>
              </a:pathLst>
            </a:custGeom>
            <a:solidFill>
              <a:srgbClr val="61A1BA"/>
            </a:solidFill>
          </p:spPr>
        </p:sp>
        <p:sp>
          <p:nvSpPr>
            <p:cNvPr name="TextBox 4" id="4"/>
            <p:cNvSpPr txBox="true"/>
            <p:nvPr/>
          </p:nvSpPr>
          <p:spPr>
            <a:xfrm>
              <a:off x="0" y="-38100"/>
              <a:ext cx="2293996" cy="444500"/>
            </a:xfrm>
            <a:prstGeom prst="rect">
              <a:avLst/>
            </a:prstGeom>
          </p:spPr>
          <p:txBody>
            <a:bodyPr anchor="ctr" rtlCol="false" tIns="50800" lIns="50800" bIns="50800" rIns="50800"/>
            <a:lstStyle/>
            <a:p>
              <a:pPr algn="ctr">
                <a:lnSpc>
                  <a:spcPts val="3375"/>
                </a:lnSpc>
              </a:pPr>
            </a:p>
          </p:txBody>
        </p:sp>
      </p:grpSp>
      <p:sp>
        <p:nvSpPr>
          <p:cNvPr name="Freeform 5" id="5"/>
          <p:cNvSpPr/>
          <p:nvPr/>
        </p:nvSpPr>
        <p:spPr>
          <a:xfrm flipH="false" flipV="false" rot="0">
            <a:off x="16397764" y="8229600"/>
            <a:ext cx="1890236" cy="2057400"/>
          </a:xfrm>
          <a:custGeom>
            <a:avLst/>
            <a:gdLst/>
            <a:ahLst/>
            <a:cxnLst/>
            <a:rect r="r" b="b" t="t" l="l"/>
            <a:pathLst>
              <a:path h="2057400" w="1890236">
                <a:moveTo>
                  <a:pt x="0" y="0"/>
                </a:moveTo>
                <a:lnTo>
                  <a:pt x="1890236" y="0"/>
                </a:lnTo>
                <a:lnTo>
                  <a:pt x="1890236"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324541" y="4303774"/>
            <a:ext cx="5587239" cy="2662922"/>
            <a:chOff x="0" y="0"/>
            <a:chExt cx="7449652" cy="3550563"/>
          </a:xfrm>
        </p:grpSpPr>
        <p:grpSp>
          <p:nvGrpSpPr>
            <p:cNvPr name="Group 7" id="7"/>
            <p:cNvGrpSpPr/>
            <p:nvPr/>
          </p:nvGrpSpPr>
          <p:grpSpPr>
            <a:xfrm rot="0">
              <a:off x="0" y="0"/>
              <a:ext cx="7449652" cy="3550563"/>
              <a:chOff x="0" y="0"/>
              <a:chExt cx="2065940" cy="984643"/>
            </a:xfrm>
          </p:grpSpPr>
          <p:sp>
            <p:nvSpPr>
              <p:cNvPr name="Freeform 8" id="8"/>
              <p:cNvSpPr/>
              <p:nvPr/>
            </p:nvSpPr>
            <p:spPr>
              <a:xfrm flipH="false" flipV="false" rot="0">
                <a:off x="0" y="0"/>
                <a:ext cx="2065940" cy="984643"/>
              </a:xfrm>
              <a:custGeom>
                <a:avLst/>
                <a:gdLst/>
                <a:ahLst/>
                <a:cxnLst/>
                <a:rect r="r" b="b" t="t" l="l"/>
                <a:pathLst>
                  <a:path h="984643" w="2065940">
                    <a:moveTo>
                      <a:pt x="20785" y="0"/>
                    </a:moveTo>
                    <a:lnTo>
                      <a:pt x="2045156" y="0"/>
                    </a:lnTo>
                    <a:cubicBezTo>
                      <a:pt x="2056635" y="0"/>
                      <a:pt x="2065940" y="9306"/>
                      <a:pt x="2065940" y="20785"/>
                    </a:cubicBezTo>
                    <a:lnTo>
                      <a:pt x="2065940" y="963859"/>
                    </a:lnTo>
                    <a:cubicBezTo>
                      <a:pt x="2065940" y="975338"/>
                      <a:pt x="2056635" y="984643"/>
                      <a:pt x="2045156" y="984643"/>
                    </a:cubicBezTo>
                    <a:lnTo>
                      <a:pt x="20785" y="984643"/>
                    </a:lnTo>
                    <a:cubicBezTo>
                      <a:pt x="9306" y="984643"/>
                      <a:pt x="0" y="975338"/>
                      <a:pt x="0" y="963859"/>
                    </a:cubicBezTo>
                    <a:lnTo>
                      <a:pt x="0" y="20785"/>
                    </a:lnTo>
                    <a:cubicBezTo>
                      <a:pt x="0" y="9306"/>
                      <a:pt x="9306" y="0"/>
                      <a:pt x="20785" y="0"/>
                    </a:cubicBezTo>
                    <a:close/>
                  </a:path>
                </a:pathLst>
              </a:custGeom>
              <a:solidFill>
                <a:srgbClr val="8AB7E2"/>
              </a:solidFill>
              <a:ln w="9525" cap="sq">
                <a:solidFill>
                  <a:srgbClr val="000000"/>
                </a:solidFill>
                <a:prstDash val="solid"/>
                <a:miter/>
              </a:ln>
            </p:spPr>
          </p:sp>
          <p:sp>
            <p:nvSpPr>
              <p:cNvPr name="TextBox 9" id="9"/>
              <p:cNvSpPr txBox="true"/>
              <p:nvPr/>
            </p:nvSpPr>
            <p:spPr>
              <a:xfrm>
                <a:off x="0" y="-38100"/>
                <a:ext cx="2065940" cy="1022743"/>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TextBox 10" id="10"/>
            <p:cNvSpPr txBox="true"/>
            <p:nvPr/>
          </p:nvSpPr>
          <p:spPr>
            <a:xfrm rot="0">
              <a:off x="2475670" y="619750"/>
              <a:ext cx="4618982" cy="2442281"/>
            </a:xfrm>
            <a:prstGeom prst="rect">
              <a:avLst/>
            </a:prstGeom>
          </p:spPr>
          <p:txBody>
            <a:bodyPr anchor="t" rtlCol="false" tIns="0" lIns="0" bIns="0" rIns="0">
              <a:spAutoFit/>
            </a:bodyPr>
            <a:lstStyle/>
            <a:p>
              <a:pPr algn="l">
                <a:lnSpc>
                  <a:spcPts val="3724"/>
                </a:lnSpc>
              </a:pPr>
              <a:r>
                <a:rPr lang="en-US" sz="2499" b="true">
                  <a:solidFill>
                    <a:srgbClr val="000000"/>
                  </a:solidFill>
                  <a:latin typeface="Canva Sans Bold"/>
                  <a:ea typeface="Canva Sans Bold"/>
                  <a:cs typeface="Canva Sans Bold"/>
                  <a:sym typeface="Canva Sans Bold"/>
                </a:rPr>
                <a:t>Canva:</a:t>
              </a:r>
            </a:p>
            <a:p>
              <a:pPr algn="l" marL="0" indent="0" lvl="0">
                <a:lnSpc>
                  <a:spcPts val="3724"/>
                </a:lnSpc>
              </a:pPr>
              <a:r>
                <a:rPr lang="en-US" sz="2499">
                  <a:solidFill>
                    <a:srgbClr val="000000"/>
                  </a:solidFill>
                  <a:latin typeface="Canva Sans"/>
                  <a:ea typeface="Canva Sans"/>
                  <a:cs typeface="Canva Sans"/>
                  <a:sym typeface="Canva Sans"/>
                </a:rPr>
                <a:t>For designing social media posts, videos and ads creative</a:t>
              </a:r>
            </a:p>
          </p:txBody>
        </p:sp>
        <p:sp>
          <p:nvSpPr>
            <p:cNvPr name="Freeform 11" id="11"/>
            <p:cNvSpPr/>
            <p:nvPr/>
          </p:nvSpPr>
          <p:spPr>
            <a:xfrm flipH="false" flipV="false" rot="0">
              <a:off x="256939" y="695950"/>
              <a:ext cx="2139667" cy="2139667"/>
            </a:xfrm>
            <a:custGeom>
              <a:avLst/>
              <a:gdLst/>
              <a:ahLst/>
              <a:cxnLst/>
              <a:rect r="r" b="b" t="t" l="l"/>
              <a:pathLst>
                <a:path h="2139667" w="2139667">
                  <a:moveTo>
                    <a:pt x="0" y="0"/>
                  </a:moveTo>
                  <a:lnTo>
                    <a:pt x="2139667" y="0"/>
                  </a:lnTo>
                  <a:lnTo>
                    <a:pt x="2139667" y="2139667"/>
                  </a:lnTo>
                  <a:lnTo>
                    <a:pt x="0" y="213966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grpSp>
        <p:nvGrpSpPr>
          <p:cNvPr name="Group 12" id="12"/>
          <p:cNvGrpSpPr/>
          <p:nvPr/>
        </p:nvGrpSpPr>
        <p:grpSpPr>
          <a:xfrm rot="0">
            <a:off x="12375770" y="4303774"/>
            <a:ext cx="5587239" cy="2662922"/>
            <a:chOff x="0" y="0"/>
            <a:chExt cx="7449652" cy="3550563"/>
          </a:xfrm>
        </p:grpSpPr>
        <p:grpSp>
          <p:nvGrpSpPr>
            <p:cNvPr name="Group 13" id="13"/>
            <p:cNvGrpSpPr/>
            <p:nvPr/>
          </p:nvGrpSpPr>
          <p:grpSpPr>
            <a:xfrm rot="0">
              <a:off x="0" y="0"/>
              <a:ext cx="7449652" cy="3550563"/>
              <a:chOff x="0" y="0"/>
              <a:chExt cx="2065940" cy="984643"/>
            </a:xfrm>
          </p:grpSpPr>
          <p:sp>
            <p:nvSpPr>
              <p:cNvPr name="Freeform 14" id="14"/>
              <p:cNvSpPr/>
              <p:nvPr/>
            </p:nvSpPr>
            <p:spPr>
              <a:xfrm flipH="false" flipV="false" rot="0">
                <a:off x="0" y="0"/>
                <a:ext cx="2065940" cy="984643"/>
              </a:xfrm>
              <a:custGeom>
                <a:avLst/>
                <a:gdLst/>
                <a:ahLst/>
                <a:cxnLst/>
                <a:rect r="r" b="b" t="t" l="l"/>
                <a:pathLst>
                  <a:path h="984643" w="2065940">
                    <a:moveTo>
                      <a:pt x="20785" y="0"/>
                    </a:moveTo>
                    <a:lnTo>
                      <a:pt x="2045156" y="0"/>
                    </a:lnTo>
                    <a:cubicBezTo>
                      <a:pt x="2056635" y="0"/>
                      <a:pt x="2065940" y="9306"/>
                      <a:pt x="2065940" y="20785"/>
                    </a:cubicBezTo>
                    <a:lnTo>
                      <a:pt x="2065940" y="963859"/>
                    </a:lnTo>
                    <a:cubicBezTo>
                      <a:pt x="2065940" y="975338"/>
                      <a:pt x="2056635" y="984643"/>
                      <a:pt x="2045156" y="984643"/>
                    </a:cubicBezTo>
                    <a:lnTo>
                      <a:pt x="20785" y="984643"/>
                    </a:lnTo>
                    <a:cubicBezTo>
                      <a:pt x="9306" y="984643"/>
                      <a:pt x="0" y="975338"/>
                      <a:pt x="0" y="963859"/>
                    </a:cubicBezTo>
                    <a:lnTo>
                      <a:pt x="0" y="20785"/>
                    </a:lnTo>
                    <a:cubicBezTo>
                      <a:pt x="0" y="9306"/>
                      <a:pt x="9306" y="0"/>
                      <a:pt x="20785" y="0"/>
                    </a:cubicBezTo>
                    <a:close/>
                  </a:path>
                </a:pathLst>
              </a:custGeom>
              <a:solidFill>
                <a:srgbClr val="8AB7E2"/>
              </a:solidFill>
              <a:ln w="9525" cap="sq">
                <a:solidFill>
                  <a:srgbClr val="000000"/>
                </a:solidFill>
                <a:prstDash val="solid"/>
                <a:miter/>
              </a:ln>
            </p:spPr>
          </p:sp>
          <p:sp>
            <p:nvSpPr>
              <p:cNvPr name="TextBox 15" id="15"/>
              <p:cNvSpPr txBox="true"/>
              <p:nvPr/>
            </p:nvSpPr>
            <p:spPr>
              <a:xfrm>
                <a:off x="0" y="-38100"/>
                <a:ext cx="2065940" cy="1022743"/>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TextBox 16" id="16"/>
            <p:cNvSpPr txBox="true"/>
            <p:nvPr/>
          </p:nvSpPr>
          <p:spPr>
            <a:xfrm rot="0">
              <a:off x="2424004" y="516041"/>
              <a:ext cx="4519960" cy="2442281"/>
            </a:xfrm>
            <a:prstGeom prst="rect">
              <a:avLst/>
            </a:prstGeom>
          </p:spPr>
          <p:txBody>
            <a:bodyPr anchor="t" rtlCol="false" tIns="0" lIns="0" bIns="0" rIns="0">
              <a:spAutoFit/>
            </a:bodyPr>
            <a:lstStyle/>
            <a:p>
              <a:pPr algn="l">
                <a:lnSpc>
                  <a:spcPts val="3724"/>
                </a:lnSpc>
              </a:pPr>
              <a:r>
                <a:rPr lang="en-US" sz="2499" b="true">
                  <a:solidFill>
                    <a:srgbClr val="000000"/>
                  </a:solidFill>
                  <a:latin typeface="Canva Sans Bold"/>
                  <a:ea typeface="Canva Sans Bold"/>
                  <a:cs typeface="Canva Sans Bold"/>
                  <a:sym typeface="Canva Sans Bold"/>
                </a:rPr>
                <a:t>Meta Business Suite:</a:t>
              </a:r>
            </a:p>
            <a:p>
              <a:pPr algn="l" marL="0" indent="0" lvl="0">
                <a:lnSpc>
                  <a:spcPts val="3724"/>
                </a:lnSpc>
              </a:pPr>
              <a:r>
                <a:rPr lang="en-US" sz="2499">
                  <a:solidFill>
                    <a:srgbClr val="000000"/>
                  </a:solidFill>
                  <a:latin typeface="Canva Sans"/>
                  <a:ea typeface="Canva Sans"/>
                  <a:cs typeface="Canva Sans"/>
                  <a:sym typeface="Canva Sans"/>
                </a:rPr>
                <a:t>For managing and scheduling Facebook and Instagram posts</a:t>
              </a:r>
            </a:p>
          </p:txBody>
        </p:sp>
        <p:sp>
          <p:nvSpPr>
            <p:cNvPr name="Freeform 17" id="17"/>
            <p:cNvSpPr/>
            <p:nvPr/>
          </p:nvSpPr>
          <p:spPr>
            <a:xfrm flipH="false" flipV="false" rot="0">
              <a:off x="292100" y="1109437"/>
              <a:ext cx="1839804" cy="922202"/>
            </a:xfrm>
            <a:custGeom>
              <a:avLst/>
              <a:gdLst/>
              <a:ahLst/>
              <a:cxnLst/>
              <a:rect r="r" b="b" t="t" l="l"/>
              <a:pathLst>
                <a:path h="922202" w="1839804">
                  <a:moveTo>
                    <a:pt x="0" y="0"/>
                  </a:moveTo>
                  <a:lnTo>
                    <a:pt x="1839804" y="0"/>
                  </a:lnTo>
                  <a:lnTo>
                    <a:pt x="1839804" y="922202"/>
                  </a:lnTo>
                  <a:lnTo>
                    <a:pt x="0" y="92220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grpSp>
        <p:nvGrpSpPr>
          <p:cNvPr name="Group 18" id="18"/>
          <p:cNvGrpSpPr/>
          <p:nvPr/>
        </p:nvGrpSpPr>
        <p:grpSpPr>
          <a:xfrm rot="0">
            <a:off x="374872" y="7325738"/>
            <a:ext cx="5451633" cy="2585811"/>
            <a:chOff x="0" y="0"/>
            <a:chExt cx="7268844" cy="3447748"/>
          </a:xfrm>
        </p:grpSpPr>
        <p:grpSp>
          <p:nvGrpSpPr>
            <p:cNvPr name="Group 19" id="19"/>
            <p:cNvGrpSpPr/>
            <p:nvPr/>
          </p:nvGrpSpPr>
          <p:grpSpPr>
            <a:xfrm rot="0">
              <a:off x="0" y="0"/>
              <a:ext cx="7268844" cy="3447748"/>
              <a:chOff x="0" y="0"/>
              <a:chExt cx="2167055" cy="1027875"/>
            </a:xfrm>
          </p:grpSpPr>
          <p:sp>
            <p:nvSpPr>
              <p:cNvPr name="Freeform 20" id="20"/>
              <p:cNvSpPr/>
              <p:nvPr/>
            </p:nvSpPr>
            <p:spPr>
              <a:xfrm flipH="false" flipV="false" rot="0">
                <a:off x="0" y="0"/>
                <a:ext cx="2167056" cy="1027875"/>
              </a:xfrm>
              <a:custGeom>
                <a:avLst/>
                <a:gdLst/>
                <a:ahLst/>
                <a:cxnLst/>
                <a:rect r="r" b="b" t="t" l="l"/>
                <a:pathLst>
                  <a:path h="1027875" w="2167056">
                    <a:moveTo>
                      <a:pt x="21302" y="0"/>
                    </a:moveTo>
                    <a:lnTo>
                      <a:pt x="2145754" y="0"/>
                    </a:lnTo>
                    <a:cubicBezTo>
                      <a:pt x="2157519" y="0"/>
                      <a:pt x="2167056" y="9537"/>
                      <a:pt x="2167056" y="21302"/>
                    </a:cubicBezTo>
                    <a:lnTo>
                      <a:pt x="2167056" y="1006573"/>
                    </a:lnTo>
                    <a:cubicBezTo>
                      <a:pt x="2167056" y="1012223"/>
                      <a:pt x="2164811" y="1017641"/>
                      <a:pt x="2160816" y="1021636"/>
                    </a:cubicBezTo>
                    <a:cubicBezTo>
                      <a:pt x="2156822" y="1025631"/>
                      <a:pt x="2151403" y="1027875"/>
                      <a:pt x="2145754" y="1027875"/>
                    </a:cubicBezTo>
                    <a:lnTo>
                      <a:pt x="21302" y="1027875"/>
                    </a:lnTo>
                    <a:cubicBezTo>
                      <a:pt x="15652" y="1027875"/>
                      <a:pt x="10234" y="1025631"/>
                      <a:pt x="6239" y="1021636"/>
                    </a:cubicBezTo>
                    <a:cubicBezTo>
                      <a:pt x="2244" y="1017641"/>
                      <a:pt x="0" y="1012223"/>
                      <a:pt x="0" y="1006573"/>
                    </a:cubicBezTo>
                    <a:lnTo>
                      <a:pt x="0" y="21302"/>
                    </a:lnTo>
                    <a:cubicBezTo>
                      <a:pt x="0" y="15652"/>
                      <a:pt x="2244" y="10234"/>
                      <a:pt x="6239" y="6239"/>
                    </a:cubicBezTo>
                    <a:cubicBezTo>
                      <a:pt x="10234" y="2244"/>
                      <a:pt x="15652" y="0"/>
                      <a:pt x="21302" y="0"/>
                    </a:cubicBezTo>
                    <a:close/>
                  </a:path>
                </a:pathLst>
              </a:custGeom>
              <a:solidFill>
                <a:srgbClr val="8AB7E2"/>
              </a:solidFill>
              <a:ln w="9525" cap="sq">
                <a:solidFill>
                  <a:srgbClr val="000000"/>
                </a:solidFill>
                <a:prstDash val="solid"/>
                <a:miter/>
              </a:ln>
            </p:spPr>
          </p:sp>
          <p:sp>
            <p:nvSpPr>
              <p:cNvPr name="TextBox 21" id="21"/>
              <p:cNvSpPr txBox="true"/>
              <p:nvPr/>
            </p:nvSpPr>
            <p:spPr>
              <a:xfrm>
                <a:off x="0" y="-38100"/>
                <a:ext cx="2167055" cy="1065975"/>
              </a:xfrm>
              <a:prstGeom prst="rect">
                <a:avLst/>
              </a:prstGeom>
            </p:spPr>
            <p:txBody>
              <a:bodyPr anchor="ctr" rtlCol="false" tIns="47254" lIns="47254" bIns="47254" rIns="47254"/>
              <a:lstStyle/>
              <a:p>
                <a:pPr algn="ctr" marL="0" indent="0" lvl="0">
                  <a:lnSpc>
                    <a:spcPts val="2660"/>
                  </a:lnSpc>
                  <a:spcBef>
                    <a:spcPct val="0"/>
                  </a:spcBef>
                </a:pPr>
              </a:p>
            </p:txBody>
          </p:sp>
        </p:grpSp>
        <p:sp>
          <p:nvSpPr>
            <p:cNvPr name="TextBox 22" id="22"/>
            <p:cNvSpPr txBox="true"/>
            <p:nvPr/>
          </p:nvSpPr>
          <p:spPr>
            <a:xfrm rot="0">
              <a:off x="2879594" y="464634"/>
              <a:ext cx="3804912" cy="2442281"/>
            </a:xfrm>
            <a:prstGeom prst="rect">
              <a:avLst/>
            </a:prstGeom>
          </p:spPr>
          <p:txBody>
            <a:bodyPr anchor="t" rtlCol="false" tIns="0" lIns="0" bIns="0" rIns="0">
              <a:spAutoFit/>
            </a:bodyPr>
            <a:lstStyle/>
            <a:p>
              <a:pPr algn="l">
                <a:lnSpc>
                  <a:spcPts val="3724"/>
                </a:lnSpc>
              </a:pPr>
              <a:r>
                <a:rPr lang="en-US" sz="2499" b="true">
                  <a:solidFill>
                    <a:srgbClr val="000000"/>
                  </a:solidFill>
                  <a:latin typeface="Canva Sans Bold"/>
                  <a:ea typeface="Canva Sans Bold"/>
                  <a:cs typeface="Canva Sans Bold"/>
                  <a:sym typeface="Canva Sans Bold"/>
                </a:rPr>
                <a:t>Capcut:</a:t>
              </a:r>
            </a:p>
            <a:p>
              <a:pPr algn="l" marL="0" indent="0" lvl="0">
                <a:lnSpc>
                  <a:spcPts val="3724"/>
                </a:lnSpc>
                <a:spcBef>
                  <a:spcPct val="0"/>
                </a:spcBef>
              </a:pPr>
              <a:r>
                <a:rPr lang="en-US" sz="2499">
                  <a:solidFill>
                    <a:srgbClr val="000000"/>
                  </a:solidFill>
                  <a:latin typeface="Canva Sans"/>
                  <a:ea typeface="Canva Sans"/>
                  <a:cs typeface="Canva Sans"/>
                  <a:sym typeface="Canva Sans"/>
                </a:rPr>
                <a:t>For editing videos and promotional videos</a:t>
              </a:r>
            </a:p>
          </p:txBody>
        </p:sp>
        <p:sp>
          <p:nvSpPr>
            <p:cNvPr name="Freeform 23" id="23"/>
            <p:cNvSpPr/>
            <p:nvPr/>
          </p:nvSpPr>
          <p:spPr>
            <a:xfrm flipH="false" flipV="false" rot="0">
              <a:off x="488176" y="830129"/>
              <a:ext cx="1807219" cy="1378004"/>
            </a:xfrm>
            <a:custGeom>
              <a:avLst/>
              <a:gdLst/>
              <a:ahLst/>
              <a:cxnLst/>
              <a:rect r="r" b="b" t="t" l="l"/>
              <a:pathLst>
                <a:path h="1378004" w="1807219">
                  <a:moveTo>
                    <a:pt x="0" y="0"/>
                  </a:moveTo>
                  <a:lnTo>
                    <a:pt x="1807218" y="0"/>
                  </a:lnTo>
                  <a:lnTo>
                    <a:pt x="1807218" y="1378004"/>
                  </a:lnTo>
                  <a:lnTo>
                    <a:pt x="0" y="137800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grpSp>
        <p:nvGrpSpPr>
          <p:cNvPr name="Group 24" id="24"/>
          <p:cNvGrpSpPr/>
          <p:nvPr/>
        </p:nvGrpSpPr>
        <p:grpSpPr>
          <a:xfrm rot="0">
            <a:off x="6350155" y="4303774"/>
            <a:ext cx="5587239" cy="2662922"/>
            <a:chOff x="0" y="0"/>
            <a:chExt cx="2065940" cy="984643"/>
          </a:xfrm>
        </p:grpSpPr>
        <p:sp>
          <p:nvSpPr>
            <p:cNvPr name="Freeform 25" id="25"/>
            <p:cNvSpPr/>
            <p:nvPr/>
          </p:nvSpPr>
          <p:spPr>
            <a:xfrm flipH="false" flipV="false" rot="0">
              <a:off x="0" y="0"/>
              <a:ext cx="2065940" cy="984643"/>
            </a:xfrm>
            <a:custGeom>
              <a:avLst/>
              <a:gdLst/>
              <a:ahLst/>
              <a:cxnLst/>
              <a:rect r="r" b="b" t="t" l="l"/>
              <a:pathLst>
                <a:path h="984643" w="2065940">
                  <a:moveTo>
                    <a:pt x="20785" y="0"/>
                  </a:moveTo>
                  <a:lnTo>
                    <a:pt x="2045156" y="0"/>
                  </a:lnTo>
                  <a:cubicBezTo>
                    <a:pt x="2056635" y="0"/>
                    <a:pt x="2065940" y="9306"/>
                    <a:pt x="2065940" y="20785"/>
                  </a:cubicBezTo>
                  <a:lnTo>
                    <a:pt x="2065940" y="963859"/>
                  </a:lnTo>
                  <a:cubicBezTo>
                    <a:pt x="2065940" y="975338"/>
                    <a:pt x="2056635" y="984643"/>
                    <a:pt x="2045156" y="984643"/>
                  </a:cubicBezTo>
                  <a:lnTo>
                    <a:pt x="20785" y="984643"/>
                  </a:lnTo>
                  <a:cubicBezTo>
                    <a:pt x="9306" y="984643"/>
                    <a:pt x="0" y="975338"/>
                    <a:pt x="0" y="963859"/>
                  </a:cubicBezTo>
                  <a:lnTo>
                    <a:pt x="0" y="20785"/>
                  </a:lnTo>
                  <a:cubicBezTo>
                    <a:pt x="0" y="9306"/>
                    <a:pt x="9306" y="0"/>
                    <a:pt x="20785" y="0"/>
                  </a:cubicBezTo>
                  <a:close/>
                </a:path>
              </a:pathLst>
            </a:custGeom>
            <a:solidFill>
              <a:srgbClr val="8AB7E2"/>
            </a:solidFill>
            <a:ln w="9525" cap="sq">
              <a:solidFill>
                <a:srgbClr val="000000"/>
              </a:solidFill>
              <a:prstDash val="solid"/>
              <a:miter/>
            </a:ln>
          </p:spPr>
        </p:sp>
        <p:sp>
          <p:nvSpPr>
            <p:cNvPr name="TextBox 26" id="26"/>
            <p:cNvSpPr txBox="true"/>
            <p:nvPr/>
          </p:nvSpPr>
          <p:spPr>
            <a:xfrm>
              <a:off x="0" y="-38100"/>
              <a:ext cx="2065940" cy="1022743"/>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Freeform 27" id="27"/>
          <p:cNvSpPr/>
          <p:nvPr/>
        </p:nvSpPr>
        <p:spPr>
          <a:xfrm flipH="false" flipV="false" rot="0">
            <a:off x="16749072" y="-1232476"/>
            <a:ext cx="4008003" cy="4008003"/>
          </a:xfrm>
          <a:custGeom>
            <a:avLst/>
            <a:gdLst/>
            <a:ahLst/>
            <a:cxnLst/>
            <a:rect r="r" b="b" t="t" l="l"/>
            <a:pathLst>
              <a:path h="4008003" w="4008003">
                <a:moveTo>
                  <a:pt x="0" y="0"/>
                </a:moveTo>
                <a:lnTo>
                  <a:pt x="4008003" y="0"/>
                </a:lnTo>
                <a:lnTo>
                  <a:pt x="4008003" y="4008002"/>
                </a:lnTo>
                <a:lnTo>
                  <a:pt x="0" y="4008002"/>
                </a:lnTo>
                <a:lnTo>
                  <a:pt x="0" y="0"/>
                </a:lnTo>
                <a:close/>
              </a:path>
            </a:pathLst>
          </a:custGeom>
          <a:blipFill>
            <a:blip r:embed="rId10"/>
            <a:stretch>
              <a:fillRect l="0" t="0" r="0" b="0"/>
            </a:stretch>
          </a:blipFill>
        </p:spPr>
      </p:sp>
      <p:grpSp>
        <p:nvGrpSpPr>
          <p:cNvPr name="Group 28" id="28"/>
          <p:cNvGrpSpPr/>
          <p:nvPr/>
        </p:nvGrpSpPr>
        <p:grpSpPr>
          <a:xfrm rot="0">
            <a:off x="12375770" y="7325738"/>
            <a:ext cx="5587239" cy="2684810"/>
            <a:chOff x="0" y="0"/>
            <a:chExt cx="2065940" cy="992737"/>
          </a:xfrm>
        </p:grpSpPr>
        <p:sp>
          <p:nvSpPr>
            <p:cNvPr name="Freeform 29" id="29"/>
            <p:cNvSpPr/>
            <p:nvPr/>
          </p:nvSpPr>
          <p:spPr>
            <a:xfrm flipH="false" flipV="false" rot="0">
              <a:off x="0" y="0"/>
              <a:ext cx="2065940" cy="992737"/>
            </a:xfrm>
            <a:custGeom>
              <a:avLst/>
              <a:gdLst/>
              <a:ahLst/>
              <a:cxnLst/>
              <a:rect r="r" b="b" t="t" l="l"/>
              <a:pathLst>
                <a:path h="992737" w="2065940">
                  <a:moveTo>
                    <a:pt x="20785" y="0"/>
                  </a:moveTo>
                  <a:lnTo>
                    <a:pt x="2045156" y="0"/>
                  </a:lnTo>
                  <a:cubicBezTo>
                    <a:pt x="2056635" y="0"/>
                    <a:pt x="2065940" y="9306"/>
                    <a:pt x="2065940" y="20785"/>
                  </a:cubicBezTo>
                  <a:lnTo>
                    <a:pt x="2065940" y="971952"/>
                  </a:lnTo>
                  <a:cubicBezTo>
                    <a:pt x="2065940" y="983431"/>
                    <a:pt x="2056635" y="992737"/>
                    <a:pt x="2045156" y="992737"/>
                  </a:cubicBezTo>
                  <a:lnTo>
                    <a:pt x="20785" y="992737"/>
                  </a:lnTo>
                  <a:cubicBezTo>
                    <a:pt x="9306" y="992737"/>
                    <a:pt x="0" y="983431"/>
                    <a:pt x="0" y="971952"/>
                  </a:cubicBezTo>
                  <a:lnTo>
                    <a:pt x="0" y="20785"/>
                  </a:lnTo>
                  <a:cubicBezTo>
                    <a:pt x="0" y="9306"/>
                    <a:pt x="9306" y="0"/>
                    <a:pt x="20785" y="0"/>
                  </a:cubicBezTo>
                  <a:close/>
                </a:path>
              </a:pathLst>
            </a:custGeom>
            <a:solidFill>
              <a:srgbClr val="8AB7E2"/>
            </a:solidFill>
            <a:ln w="9525" cap="sq">
              <a:solidFill>
                <a:srgbClr val="000000"/>
              </a:solidFill>
              <a:prstDash val="solid"/>
              <a:miter/>
            </a:ln>
          </p:spPr>
        </p:sp>
        <p:sp>
          <p:nvSpPr>
            <p:cNvPr name="TextBox 30" id="30"/>
            <p:cNvSpPr txBox="true"/>
            <p:nvPr/>
          </p:nvSpPr>
          <p:spPr>
            <a:xfrm>
              <a:off x="0" y="-38100"/>
              <a:ext cx="2065940" cy="1030837"/>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TextBox 31" id="31"/>
          <p:cNvSpPr txBox="true"/>
          <p:nvPr/>
        </p:nvSpPr>
        <p:spPr>
          <a:xfrm rot="0">
            <a:off x="14607483" y="7948935"/>
            <a:ext cx="3254881" cy="1384102"/>
          </a:xfrm>
          <a:prstGeom prst="rect">
            <a:avLst/>
          </a:prstGeom>
        </p:spPr>
        <p:txBody>
          <a:bodyPr anchor="t" rtlCol="false" tIns="0" lIns="0" bIns="0" rIns="0">
            <a:spAutoFit/>
          </a:bodyPr>
          <a:lstStyle/>
          <a:p>
            <a:pPr algn="l">
              <a:lnSpc>
                <a:spcPts val="3724"/>
              </a:lnSpc>
            </a:pPr>
            <a:r>
              <a:rPr lang="en-US" sz="2499" b="true">
                <a:solidFill>
                  <a:srgbClr val="000000"/>
                </a:solidFill>
                <a:latin typeface="Canva Sans Bold"/>
                <a:ea typeface="Canva Sans Bold"/>
                <a:cs typeface="Canva Sans Bold"/>
                <a:sym typeface="Canva Sans Bold"/>
              </a:rPr>
              <a:t>Meta Ads Manager:</a:t>
            </a:r>
          </a:p>
          <a:p>
            <a:pPr algn="l" marL="0" indent="0" lvl="0">
              <a:lnSpc>
                <a:spcPts val="3724"/>
              </a:lnSpc>
              <a:spcBef>
                <a:spcPct val="0"/>
              </a:spcBef>
            </a:pPr>
            <a:r>
              <a:rPr lang="en-US" sz="2499">
                <a:solidFill>
                  <a:srgbClr val="000000"/>
                </a:solidFill>
                <a:latin typeface="DM Sans"/>
                <a:ea typeface="DM Sans"/>
                <a:cs typeface="DM Sans"/>
                <a:sym typeface="DM Sans"/>
              </a:rPr>
              <a:t>For running Facebook and Instagram Ads</a:t>
            </a:r>
          </a:p>
        </p:txBody>
      </p:sp>
      <p:sp>
        <p:nvSpPr>
          <p:cNvPr name="Freeform 32" id="32"/>
          <p:cNvSpPr/>
          <p:nvPr/>
        </p:nvSpPr>
        <p:spPr>
          <a:xfrm flipH="false" flipV="false" rot="0">
            <a:off x="12465655" y="7644052"/>
            <a:ext cx="2141828" cy="2048181"/>
          </a:xfrm>
          <a:custGeom>
            <a:avLst/>
            <a:gdLst/>
            <a:ahLst/>
            <a:cxnLst/>
            <a:rect r="r" b="b" t="t" l="l"/>
            <a:pathLst>
              <a:path h="2048181" w="2141828">
                <a:moveTo>
                  <a:pt x="0" y="0"/>
                </a:moveTo>
                <a:lnTo>
                  <a:pt x="2141828" y="0"/>
                </a:lnTo>
                <a:lnTo>
                  <a:pt x="2141828" y="2048181"/>
                </a:lnTo>
                <a:lnTo>
                  <a:pt x="0" y="2048181"/>
                </a:lnTo>
                <a:lnTo>
                  <a:pt x="0" y="0"/>
                </a:lnTo>
                <a:close/>
              </a:path>
            </a:pathLst>
          </a:custGeom>
          <a:blipFill>
            <a:blip r:embed="rId11"/>
            <a:stretch>
              <a:fillRect l="-98393" t="-32211" r="-98117" b="-30018"/>
            </a:stretch>
          </a:blipFill>
        </p:spPr>
      </p:sp>
      <p:grpSp>
        <p:nvGrpSpPr>
          <p:cNvPr name="Group 33" id="33"/>
          <p:cNvGrpSpPr/>
          <p:nvPr/>
        </p:nvGrpSpPr>
        <p:grpSpPr>
          <a:xfrm rot="0">
            <a:off x="6350155" y="7378025"/>
            <a:ext cx="5587239" cy="2632522"/>
            <a:chOff x="0" y="0"/>
            <a:chExt cx="7449652" cy="3510029"/>
          </a:xfrm>
        </p:grpSpPr>
        <p:grpSp>
          <p:nvGrpSpPr>
            <p:cNvPr name="Group 34" id="34"/>
            <p:cNvGrpSpPr/>
            <p:nvPr/>
          </p:nvGrpSpPr>
          <p:grpSpPr>
            <a:xfrm rot="0">
              <a:off x="0" y="0"/>
              <a:ext cx="7449652" cy="3510029"/>
              <a:chOff x="0" y="0"/>
              <a:chExt cx="2065940" cy="973403"/>
            </a:xfrm>
          </p:grpSpPr>
          <p:sp>
            <p:nvSpPr>
              <p:cNvPr name="Freeform 35" id="35"/>
              <p:cNvSpPr/>
              <p:nvPr/>
            </p:nvSpPr>
            <p:spPr>
              <a:xfrm flipH="false" flipV="false" rot="0">
                <a:off x="0" y="0"/>
                <a:ext cx="2065940" cy="973403"/>
              </a:xfrm>
              <a:custGeom>
                <a:avLst/>
                <a:gdLst/>
                <a:ahLst/>
                <a:cxnLst/>
                <a:rect r="r" b="b" t="t" l="l"/>
                <a:pathLst>
                  <a:path h="973403" w="2065940">
                    <a:moveTo>
                      <a:pt x="20785" y="0"/>
                    </a:moveTo>
                    <a:lnTo>
                      <a:pt x="2045156" y="0"/>
                    </a:lnTo>
                    <a:cubicBezTo>
                      <a:pt x="2056635" y="0"/>
                      <a:pt x="2065940" y="9306"/>
                      <a:pt x="2065940" y="20785"/>
                    </a:cubicBezTo>
                    <a:lnTo>
                      <a:pt x="2065940" y="952618"/>
                    </a:lnTo>
                    <a:cubicBezTo>
                      <a:pt x="2065940" y="964097"/>
                      <a:pt x="2056635" y="973403"/>
                      <a:pt x="2045156" y="973403"/>
                    </a:cubicBezTo>
                    <a:lnTo>
                      <a:pt x="20785" y="973403"/>
                    </a:lnTo>
                    <a:cubicBezTo>
                      <a:pt x="9306" y="973403"/>
                      <a:pt x="0" y="964097"/>
                      <a:pt x="0" y="952618"/>
                    </a:cubicBezTo>
                    <a:lnTo>
                      <a:pt x="0" y="20785"/>
                    </a:lnTo>
                    <a:cubicBezTo>
                      <a:pt x="0" y="9306"/>
                      <a:pt x="9306" y="0"/>
                      <a:pt x="20785" y="0"/>
                    </a:cubicBezTo>
                    <a:close/>
                  </a:path>
                </a:pathLst>
              </a:custGeom>
              <a:solidFill>
                <a:srgbClr val="8AB7E2"/>
              </a:solidFill>
              <a:ln w="9525" cap="sq">
                <a:solidFill>
                  <a:srgbClr val="000000"/>
                </a:solidFill>
                <a:prstDash val="solid"/>
                <a:miter/>
              </a:ln>
            </p:spPr>
          </p:sp>
          <p:sp>
            <p:nvSpPr>
              <p:cNvPr name="TextBox 36" id="36"/>
              <p:cNvSpPr txBox="true"/>
              <p:nvPr/>
            </p:nvSpPr>
            <p:spPr>
              <a:xfrm>
                <a:off x="0" y="-38100"/>
                <a:ext cx="2065940" cy="1011503"/>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TextBox 37" id="37"/>
            <p:cNvSpPr txBox="true"/>
            <p:nvPr/>
          </p:nvSpPr>
          <p:spPr>
            <a:xfrm rot="0">
              <a:off x="2668725" y="278502"/>
              <a:ext cx="4578431" cy="3064493"/>
            </a:xfrm>
            <a:prstGeom prst="rect">
              <a:avLst/>
            </a:prstGeom>
          </p:spPr>
          <p:txBody>
            <a:bodyPr anchor="t" rtlCol="false" tIns="0" lIns="0" bIns="0" rIns="0">
              <a:spAutoFit/>
            </a:bodyPr>
            <a:lstStyle/>
            <a:p>
              <a:pPr algn="l">
                <a:lnSpc>
                  <a:spcPts val="3724"/>
                </a:lnSpc>
              </a:pPr>
              <a:r>
                <a:rPr lang="en-US" sz="2499" b="true">
                  <a:solidFill>
                    <a:srgbClr val="000000"/>
                  </a:solidFill>
                  <a:latin typeface="Canva Sans Bold"/>
                  <a:ea typeface="Canva Sans Bold"/>
                  <a:cs typeface="Canva Sans Bold"/>
                  <a:sym typeface="Canva Sans Bold"/>
                </a:rPr>
                <a:t>Google drive</a:t>
              </a:r>
            </a:p>
            <a:p>
              <a:pPr algn="l" marL="0" indent="0" lvl="0">
                <a:lnSpc>
                  <a:spcPts val="3724"/>
                </a:lnSpc>
                <a:spcBef>
                  <a:spcPct val="0"/>
                </a:spcBef>
              </a:pPr>
              <a:r>
                <a:rPr lang="en-US" sz="2499">
                  <a:solidFill>
                    <a:srgbClr val="000000"/>
                  </a:solidFill>
                  <a:latin typeface="Canva Sans"/>
                  <a:ea typeface="Canva Sans"/>
                  <a:cs typeface="Canva Sans"/>
                  <a:sym typeface="Canva Sans"/>
                </a:rPr>
                <a:t>Used for storing reports, presentations , content plans and sharing files.</a:t>
              </a:r>
            </a:p>
          </p:txBody>
        </p:sp>
        <p:sp>
          <p:nvSpPr>
            <p:cNvPr name="Freeform 38" id="38"/>
            <p:cNvSpPr/>
            <p:nvPr/>
          </p:nvSpPr>
          <p:spPr>
            <a:xfrm flipH="false" flipV="false" rot="0">
              <a:off x="244721" y="862813"/>
              <a:ext cx="2106057" cy="1743869"/>
            </a:xfrm>
            <a:custGeom>
              <a:avLst/>
              <a:gdLst/>
              <a:ahLst/>
              <a:cxnLst/>
              <a:rect r="r" b="b" t="t" l="l"/>
              <a:pathLst>
                <a:path h="1743869" w="2106057">
                  <a:moveTo>
                    <a:pt x="0" y="0"/>
                  </a:moveTo>
                  <a:lnTo>
                    <a:pt x="2106057" y="0"/>
                  </a:lnTo>
                  <a:lnTo>
                    <a:pt x="2106057" y="1743869"/>
                  </a:lnTo>
                  <a:lnTo>
                    <a:pt x="0" y="1743869"/>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grpSp>
      <p:sp>
        <p:nvSpPr>
          <p:cNvPr name="Freeform 39" id="39"/>
          <p:cNvSpPr/>
          <p:nvPr/>
        </p:nvSpPr>
        <p:spPr>
          <a:xfrm flipH="false" flipV="false" rot="0">
            <a:off x="6694750" y="4758533"/>
            <a:ext cx="1762746" cy="1753403"/>
          </a:xfrm>
          <a:custGeom>
            <a:avLst/>
            <a:gdLst/>
            <a:ahLst/>
            <a:cxnLst/>
            <a:rect r="r" b="b" t="t" l="l"/>
            <a:pathLst>
              <a:path h="1753403" w="1762746">
                <a:moveTo>
                  <a:pt x="0" y="0"/>
                </a:moveTo>
                <a:lnTo>
                  <a:pt x="1762746" y="0"/>
                </a:lnTo>
                <a:lnTo>
                  <a:pt x="1762746" y="1753403"/>
                </a:lnTo>
                <a:lnTo>
                  <a:pt x="0" y="1753403"/>
                </a:lnTo>
                <a:lnTo>
                  <a:pt x="0" y="0"/>
                </a:lnTo>
                <a:close/>
              </a:path>
            </a:pathLst>
          </a:custGeom>
          <a:blipFill>
            <a:blip r:embed="rId14"/>
            <a:stretch>
              <a:fillRect l="-100702" t="-13325" r="-101799" b="-78510"/>
            </a:stretch>
          </a:blipFill>
        </p:spPr>
      </p:sp>
      <p:sp>
        <p:nvSpPr>
          <p:cNvPr name="TextBox 40" id="40"/>
          <p:cNvSpPr txBox="true"/>
          <p:nvPr/>
        </p:nvSpPr>
        <p:spPr>
          <a:xfrm rot="0">
            <a:off x="2754316" y="7818290"/>
            <a:ext cx="2816627" cy="228346"/>
          </a:xfrm>
          <a:prstGeom prst="rect">
            <a:avLst/>
          </a:prstGeom>
        </p:spPr>
        <p:txBody>
          <a:bodyPr anchor="t" rtlCol="false" tIns="0" lIns="0" bIns="0" rIns="0">
            <a:spAutoFit/>
          </a:bodyPr>
          <a:lstStyle/>
          <a:p>
            <a:pPr algn="l" marL="0" indent="0" lvl="0">
              <a:lnSpc>
                <a:spcPts val="1936"/>
              </a:lnSpc>
            </a:pPr>
            <a:r>
              <a:rPr lang="en-US" sz="1299">
                <a:solidFill>
                  <a:srgbClr val="000000"/>
                </a:solidFill>
                <a:latin typeface="DM Sans"/>
                <a:ea typeface="DM Sans"/>
                <a:cs typeface="DM Sans"/>
                <a:sym typeface="DM Sans"/>
              </a:rPr>
              <a:t> </a:t>
            </a:r>
          </a:p>
        </p:txBody>
      </p:sp>
      <p:sp>
        <p:nvSpPr>
          <p:cNvPr name="TextBox 41" id="41"/>
          <p:cNvSpPr txBox="true"/>
          <p:nvPr/>
        </p:nvSpPr>
        <p:spPr>
          <a:xfrm rot="0">
            <a:off x="770130" y="277796"/>
            <a:ext cx="6672792" cy="1028667"/>
          </a:xfrm>
          <a:prstGeom prst="rect">
            <a:avLst/>
          </a:prstGeom>
        </p:spPr>
        <p:txBody>
          <a:bodyPr anchor="t" rtlCol="false" tIns="0" lIns="0" bIns="0" rIns="0">
            <a:spAutoFit/>
          </a:bodyPr>
          <a:lstStyle/>
          <a:p>
            <a:pPr algn="ctr">
              <a:lnSpc>
                <a:spcPts val="8400"/>
              </a:lnSpc>
              <a:spcBef>
                <a:spcPct val="0"/>
              </a:spcBef>
            </a:pPr>
            <a:r>
              <a:rPr lang="en-US" b="true" sz="6000">
                <a:solidFill>
                  <a:srgbClr val="000000"/>
                </a:solidFill>
                <a:latin typeface="Canva Sans Bold"/>
                <a:ea typeface="Canva Sans Bold"/>
                <a:cs typeface="Canva Sans Bold"/>
                <a:sym typeface="Canva Sans Bold"/>
              </a:rPr>
              <a:t>Applications used</a:t>
            </a:r>
          </a:p>
        </p:txBody>
      </p:sp>
      <p:sp>
        <p:nvSpPr>
          <p:cNvPr name="TextBox 42" id="42"/>
          <p:cNvSpPr txBox="true"/>
          <p:nvPr/>
        </p:nvSpPr>
        <p:spPr>
          <a:xfrm rot="0">
            <a:off x="1390298" y="2453263"/>
            <a:ext cx="14816051" cy="587376"/>
          </a:xfrm>
          <a:prstGeom prst="rect">
            <a:avLst/>
          </a:prstGeom>
        </p:spPr>
        <p:txBody>
          <a:bodyPr anchor="t" rtlCol="false" tIns="0" lIns="0" bIns="0" rIns="0">
            <a:spAutoFit/>
          </a:bodyPr>
          <a:lstStyle/>
          <a:p>
            <a:pPr algn="ctr">
              <a:lnSpc>
                <a:spcPts val="4899"/>
              </a:lnSpc>
              <a:spcBef>
                <a:spcPct val="0"/>
              </a:spcBef>
            </a:pPr>
            <a:r>
              <a:rPr lang="en-US" b="true" sz="3499">
                <a:solidFill>
                  <a:srgbClr val="FFFFFF"/>
                </a:solidFill>
                <a:latin typeface="Canva Sans Bold"/>
                <a:ea typeface="Canva Sans Bold"/>
                <a:cs typeface="Canva Sans Bold"/>
                <a:sym typeface="Canva Sans Bold"/>
              </a:rPr>
              <a:t>We used these  applications and sites during the projects steps  </a:t>
            </a:r>
          </a:p>
        </p:txBody>
      </p:sp>
      <p:sp>
        <p:nvSpPr>
          <p:cNvPr name="TextBox 43" id="43"/>
          <p:cNvSpPr txBox="true"/>
          <p:nvPr/>
        </p:nvSpPr>
        <p:spPr>
          <a:xfrm rot="0">
            <a:off x="8773973" y="4742927"/>
            <a:ext cx="2910860" cy="1736990"/>
          </a:xfrm>
          <a:prstGeom prst="rect">
            <a:avLst/>
          </a:prstGeom>
        </p:spPr>
        <p:txBody>
          <a:bodyPr anchor="t" rtlCol="false" tIns="0" lIns="0" bIns="0" rIns="0">
            <a:spAutoFit/>
          </a:bodyPr>
          <a:lstStyle/>
          <a:p>
            <a:pPr algn="ctr">
              <a:lnSpc>
                <a:spcPts val="3499"/>
              </a:lnSpc>
            </a:pPr>
            <a:r>
              <a:rPr lang="en-US" sz="2499" b="true">
                <a:solidFill>
                  <a:srgbClr val="000000"/>
                </a:solidFill>
                <a:latin typeface="Canva Sans Bold"/>
                <a:ea typeface="Canva Sans Bold"/>
                <a:cs typeface="Canva Sans Bold"/>
                <a:sym typeface="Canva Sans Bold"/>
              </a:rPr>
              <a:t>Fanpage Karma: </a:t>
            </a:r>
          </a:p>
          <a:p>
            <a:pPr algn="ctr">
              <a:lnSpc>
                <a:spcPts val="3499"/>
              </a:lnSpc>
            </a:pPr>
            <a:r>
              <a:rPr lang="en-US" sz="2499">
                <a:solidFill>
                  <a:srgbClr val="000000"/>
                </a:solidFill>
                <a:latin typeface="Canva Sans"/>
                <a:ea typeface="Canva Sans"/>
                <a:cs typeface="Canva Sans"/>
                <a:sym typeface="Canva Sans"/>
              </a:rPr>
              <a:t>Used for </a:t>
            </a:r>
          </a:p>
          <a:p>
            <a:pPr algn="ctr">
              <a:lnSpc>
                <a:spcPts val="3499"/>
              </a:lnSpc>
              <a:spcBef>
                <a:spcPct val="0"/>
              </a:spcBef>
            </a:pPr>
            <a:r>
              <a:rPr lang="en-US" sz="2499">
                <a:solidFill>
                  <a:srgbClr val="000000"/>
                </a:solidFill>
                <a:latin typeface="Canva Sans"/>
                <a:ea typeface="Canva Sans"/>
                <a:cs typeface="Canva Sans"/>
                <a:sym typeface="Canva Sans"/>
              </a:rPr>
              <a:t>competitor analysis</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387A92"/>
        </a:solidFill>
      </p:bgPr>
    </p:bg>
    <p:spTree>
      <p:nvGrpSpPr>
        <p:cNvPr id="1" name=""/>
        <p:cNvGrpSpPr/>
        <p:nvPr/>
      </p:nvGrpSpPr>
      <p:grpSpPr>
        <a:xfrm>
          <a:off x="0" y="0"/>
          <a:ext cx="0" cy="0"/>
          <a:chOff x="0" y="0"/>
          <a:chExt cx="0" cy="0"/>
        </a:xfrm>
      </p:grpSpPr>
      <p:grpSp>
        <p:nvGrpSpPr>
          <p:cNvPr name="Group 2" id="2"/>
          <p:cNvGrpSpPr/>
          <p:nvPr/>
        </p:nvGrpSpPr>
        <p:grpSpPr>
          <a:xfrm rot="0">
            <a:off x="0" y="0"/>
            <a:ext cx="9144000" cy="1543050"/>
            <a:chOff x="0" y="0"/>
            <a:chExt cx="2408296" cy="406400"/>
          </a:xfrm>
        </p:grpSpPr>
        <p:sp>
          <p:nvSpPr>
            <p:cNvPr name="Freeform 3" id="3"/>
            <p:cNvSpPr/>
            <p:nvPr/>
          </p:nvSpPr>
          <p:spPr>
            <a:xfrm flipH="false" flipV="false" rot="0">
              <a:off x="0" y="0"/>
              <a:ext cx="2408296" cy="406400"/>
            </a:xfrm>
            <a:custGeom>
              <a:avLst/>
              <a:gdLst/>
              <a:ahLst/>
              <a:cxnLst/>
              <a:rect r="r" b="b" t="t" l="l"/>
              <a:pathLst>
                <a:path h="406400" w="2408296">
                  <a:moveTo>
                    <a:pt x="2205096" y="0"/>
                  </a:moveTo>
                  <a:lnTo>
                    <a:pt x="0" y="0"/>
                  </a:lnTo>
                  <a:lnTo>
                    <a:pt x="0" y="406400"/>
                  </a:lnTo>
                  <a:lnTo>
                    <a:pt x="2205096" y="406400"/>
                  </a:lnTo>
                  <a:lnTo>
                    <a:pt x="2408296" y="203200"/>
                  </a:lnTo>
                  <a:lnTo>
                    <a:pt x="2205096" y="0"/>
                  </a:lnTo>
                  <a:close/>
                </a:path>
              </a:pathLst>
            </a:custGeom>
            <a:solidFill>
              <a:srgbClr val="61A1BA"/>
            </a:solidFill>
          </p:spPr>
        </p:sp>
        <p:sp>
          <p:nvSpPr>
            <p:cNvPr name="TextBox 4" id="4"/>
            <p:cNvSpPr txBox="true"/>
            <p:nvPr/>
          </p:nvSpPr>
          <p:spPr>
            <a:xfrm>
              <a:off x="0" y="-38100"/>
              <a:ext cx="2293996" cy="444500"/>
            </a:xfrm>
            <a:prstGeom prst="rect">
              <a:avLst/>
            </a:prstGeom>
          </p:spPr>
          <p:txBody>
            <a:bodyPr anchor="ctr" rtlCol="false" tIns="50800" lIns="50800" bIns="50800" rIns="50800"/>
            <a:lstStyle/>
            <a:p>
              <a:pPr algn="ctr">
                <a:lnSpc>
                  <a:spcPts val="3375"/>
                </a:lnSpc>
              </a:pPr>
            </a:p>
          </p:txBody>
        </p:sp>
      </p:grpSp>
      <p:sp>
        <p:nvSpPr>
          <p:cNvPr name="Freeform 5" id="5"/>
          <p:cNvSpPr/>
          <p:nvPr/>
        </p:nvSpPr>
        <p:spPr>
          <a:xfrm flipH="false" flipV="false" rot="0">
            <a:off x="15085907" y="-779923"/>
            <a:ext cx="4008003" cy="4008003"/>
          </a:xfrm>
          <a:custGeom>
            <a:avLst/>
            <a:gdLst/>
            <a:ahLst/>
            <a:cxnLst/>
            <a:rect r="r" b="b" t="t" l="l"/>
            <a:pathLst>
              <a:path h="4008003" w="4008003">
                <a:moveTo>
                  <a:pt x="0" y="0"/>
                </a:moveTo>
                <a:lnTo>
                  <a:pt x="4008003" y="0"/>
                </a:lnTo>
                <a:lnTo>
                  <a:pt x="4008003" y="4008003"/>
                </a:lnTo>
                <a:lnTo>
                  <a:pt x="0" y="4008003"/>
                </a:lnTo>
                <a:lnTo>
                  <a:pt x="0" y="0"/>
                </a:lnTo>
                <a:close/>
              </a:path>
            </a:pathLst>
          </a:custGeom>
          <a:blipFill>
            <a:blip r:embed="rId2"/>
            <a:stretch>
              <a:fillRect l="0" t="0" r="0" b="0"/>
            </a:stretch>
          </a:blipFill>
        </p:spPr>
      </p:sp>
      <p:sp>
        <p:nvSpPr>
          <p:cNvPr name="Freeform 6" id="6"/>
          <p:cNvSpPr/>
          <p:nvPr/>
        </p:nvSpPr>
        <p:spPr>
          <a:xfrm flipH="false" flipV="false" rot="0">
            <a:off x="16397764" y="8229600"/>
            <a:ext cx="1890236" cy="2057400"/>
          </a:xfrm>
          <a:custGeom>
            <a:avLst/>
            <a:gdLst/>
            <a:ahLst/>
            <a:cxnLst/>
            <a:rect r="r" b="b" t="t" l="l"/>
            <a:pathLst>
              <a:path h="2057400" w="1890236">
                <a:moveTo>
                  <a:pt x="0" y="0"/>
                </a:moveTo>
                <a:lnTo>
                  <a:pt x="1890236" y="0"/>
                </a:lnTo>
                <a:lnTo>
                  <a:pt x="1890236" y="2057400"/>
                </a:lnTo>
                <a:lnTo>
                  <a:pt x="0" y="20574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9675564" y="5617708"/>
            <a:ext cx="2550064" cy="3338872"/>
          </a:xfrm>
          <a:custGeom>
            <a:avLst/>
            <a:gdLst/>
            <a:ahLst/>
            <a:cxnLst/>
            <a:rect r="r" b="b" t="t" l="l"/>
            <a:pathLst>
              <a:path h="3338872" w="2550064">
                <a:moveTo>
                  <a:pt x="0" y="0"/>
                </a:moveTo>
                <a:lnTo>
                  <a:pt x="2550064" y="0"/>
                </a:lnTo>
                <a:lnTo>
                  <a:pt x="2550064" y="3338872"/>
                </a:lnTo>
                <a:lnTo>
                  <a:pt x="0" y="333887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5735000" y="5539304"/>
            <a:ext cx="2787806" cy="3495681"/>
          </a:xfrm>
          <a:custGeom>
            <a:avLst/>
            <a:gdLst/>
            <a:ahLst/>
            <a:cxnLst/>
            <a:rect r="r" b="b" t="t" l="l"/>
            <a:pathLst>
              <a:path h="3495681" w="2787806">
                <a:moveTo>
                  <a:pt x="0" y="0"/>
                </a:moveTo>
                <a:lnTo>
                  <a:pt x="2787806" y="0"/>
                </a:lnTo>
                <a:lnTo>
                  <a:pt x="2787806" y="3495681"/>
                </a:lnTo>
                <a:lnTo>
                  <a:pt x="0" y="349568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9" id="9"/>
          <p:cNvSpPr/>
          <p:nvPr/>
        </p:nvSpPr>
        <p:spPr>
          <a:xfrm flipH="false" flipV="false" rot="0">
            <a:off x="15500669" y="3117702"/>
            <a:ext cx="1551992" cy="1394853"/>
          </a:xfrm>
          <a:custGeom>
            <a:avLst/>
            <a:gdLst/>
            <a:ahLst/>
            <a:cxnLst/>
            <a:rect r="r" b="b" t="t" l="l"/>
            <a:pathLst>
              <a:path h="1394853" w="1551992">
                <a:moveTo>
                  <a:pt x="0" y="0"/>
                </a:moveTo>
                <a:lnTo>
                  <a:pt x="1551992" y="0"/>
                </a:lnTo>
                <a:lnTo>
                  <a:pt x="1551992" y="1394853"/>
                </a:lnTo>
                <a:lnTo>
                  <a:pt x="0" y="1394853"/>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0" id="10"/>
          <p:cNvSpPr txBox="true"/>
          <p:nvPr/>
        </p:nvSpPr>
        <p:spPr>
          <a:xfrm rot="0">
            <a:off x="1553876" y="277796"/>
            <a:ext cx="5105301" cy="1028667"/>
          </a:xfrm>
          <a:prstGeom prst="rect">
            <a:avLst/>
          </a:prstGeom>
        </p:spPr>
        <p:txBody>
          <a:bodyPr anchor="t" rtlCol="false" tIns="0" lIns="0" bIns="0" rIns="0">
            <a:spAutoFit/>
          </a:bodyPr>
          <a:lstStyle/>
          <a:p>
            <a:pPr algn="ctr">
              <a:lnSpc>
                <a:spcPts val="8400"/>
              </a:lnSpc>
              <a:spcBef>
                <a:spcPct val="0"/>
              </a:spcBef>
            </a:pPr>
            <a:r>
              <a:rPr lang="en-US" b="true" sz="6000">
                <a:solidFill>
                  <a:srgbClr val="000000"/>
                </a:solidFill>
                <a:latin typeface="Canva Sans Bold"/>
                <a:ea typeface="Canva Sans Bold"/>
                <a:cs typeface="Canva Sans Bold"/>
                <a:sym typeface="Canva Sans Bold"/>
              </a:rPr>
              <a:t>Advertisment</a:t>
            </a:r>
          </a:p>
        </p:txBody>
      </p:sp>
      <p:sp>
        <p:nvSpPr>
          <p:cNvPr name="TextBox 11" id="11"/>
          <p:cNvSpPr txBox="true"/>
          <p:nvPr/>
        </p:nvSpPr>
        <p:spPr>
          <a:xfrm rot="0">
            <a:off x="1387730" y="3931464"/>
            <a:ext cx="13555091" cy="581091"/>
          </a:xfrm>
          <a:prstGeom prst="rect">
            <a:avLst/>
          </a:prstGeom>
        </p:spPr>
        <p:txBody>
          <a:bodyPr anchor="t" rtlCol="false" tIns="0" lIns="0" bIns="0" rIns="0">
            <a:spAutoFit/>
          </a:bodyPr>
          <a:lstStyle/>
          <a:p>
            <a:pPr algn="l" marL="0" indent="0" lvl="0">
              <a:lnSpc>
                <a:spcPts val="4200"/>
              </a:lnSpc>
              <a:spcBef>
                <a:spcPct val="0"/>
              </a:spcBef>
            </a:pPr>
            <a:r>
              <a:rPr lang="en-US" sz="3000">
                <a:solidFill>
                  <a:srgbClr val="000000"/>
                </a:solidFill>
                <a:latin typeface="Tabarra Sans"/>
                <a:ea typeface="Tabarra Sans"/>
                <a:cs typeface="Tabarra Sans"/>
                <a:sym typeface="Tabarra Sans"/>
              </a:rPr>
              <a:t>We defined the budget for the ads with 1000 LE divided into 2 ads  types</a:t>
            </a:r>
          </a:p>
        </p:txBody>
      </p:sp>
      <p:sp>
        <p:nvSpPr>
          <p:cNvPr name="TextBox 12" id="12"/>
          <p:cNvSpPr txBox="true"/>
          <p:nvPr/>
        </p:nvSpPr>
        <p:spPr>
          <a:xfrm rot="0">
            <a:off x="12679983" y="6543510"/>
            <a:ext cx="4662899" cy="2181424"/>
          </a:xfrm>
          <a:prstGeom prst="rect">
            <a:avLst/>
          </a:prstGeom>
        </p:spPr>
        <p:txBody>
          <a:bodyPr anchor="t" rtlCol="false" tIns="0" lIns="0" bIns="0" rIns="0">
            <a:spAutoFit/>
          </a:bodyPr>
          <a:lstStyle/>
          <a:p>
            <a:pPr algn="l" marL="0" indent="0" lvl="0">
              <a:lnSpc>
                <a:spcPts val="4203"/>
              </a:lnSpc>
              <a:spcBef>
                <a:spcPct val="0"/>
              </a:spcBef>
            </a:pPr>
            <a:r>
              <a:rPr lang="en-US" sz="3002">
                <a:solidFill>
                  <a:srgbClr val="000000"/>
                </a:solidFill>
                <a:latin typeface="Tabarra Sans"/>
                <a:ea typeface="Tabarra Sans"/>
                <a:cs typeface="Tabarra Sans"/>
                <a:sym typeface="Tabarra Sans"/>
              </a:rPr>
              <a:t>To increase the number of followers and likes to the page and retain the old patients.</a:t>
            </a:r>
          </a:p>
        </p:txBody>
      </p:sp>
      <p:sp>
        <p:nvSpPr>
          <p:cNvPr name="TextBox 13" id="13"/>
          <p:cNvSpPr txBox="true"/>
          <p:nvPr/>
        </p:nvSpPr>
        <p:spPr>
          <a:xfrm rot="0">
            <a:off x="792979" y="6579937"/>
            <a:ext cx="4710449" cy="2181424"/>
          </a:xfrm>
          <a:prstGeom prst="rect">
            <a:avLst/>
          </a:prstGeom>
        </p:spPr>
        <p:txBody>
          <a:bodyPr anchor="t" rtlCol="false" tIns="0" lIns="0" bIns="0" rIns="0">
            <a:spAutoFit/>
          </a:bodyPr>
          <a:lstStyle/>
          <a:p>
            <a:pPr algn="just" marL="0" indent="0" lvl="0">
              <a:lnSpc>
                <a:spcPts val="4203"/>
              </a:lnSpc>
              <a:spcBef>
                <a:spcPct val="0"/>
              </a:spcBef>
            </a:pPr>
            <a:r>
              <a:rPr lang="en-US" sz="3002">
                <a:solidFill>
                  <a:srgbClr val="000000"/>
                </a:solidFill>
                <a:latin typeface="Tabarra Sans"/>
                <a:ea typeface="Tabarra Sans"/>
                <a:cs typeface="Tabarra Sans"/>
                <a:sym typeface="Tabarra Sans"/>
              </a:rPr>
              <a:t>To increase awareness of the clinic name and location with educational posts</a:t>
            </a:r>
          </a:p>
        </p:txBody>
      </p:sp>
      <p:sp>
        <p:nvSpPr>
          <p:cNvPr name="TextBox 14" id="14"/>
          <p:cNvSpPr txBox="true"/>
          <p:nvPr/>
        </p:nvSpPr>
        <p:spPr>
          <a:xfrm rot="0">
            <a:off x="1387730" y="2548696"/>
            <a:ext cx="3520947" cy="752509"/>
          </a:xfrm>
          <a:prstGeom prst="rect">
            <a:avLst/>
          </a:prstGeom>
        </p:spPr>
        <p:txBody>
          <a:bodyPr anchor="t" rtlCol="false" tIns="0" lIns="0" bIns="0" rIns="0">
            <a:spAutoFit/>
          </a:bodyPr>
          <a:lstStyle/>
          <a:p>
            <a:pPr algn="l" marL="0" indent="0" lvl="0">
              <a:lnSpc>
                <a:spcPts val="6299"/>
              </a:lnSpc>
              <a:spcBef>
                <a:spcPct val="0"/>
              </a:spcBef>
            </a:pPr>
            <a:r>
              <a:rPr lang="en-US" b="true" sz="4499" spc="-134">
                <a:solidFill>
                  <a:srgbClr val="000000"/>
                </a:solidFill>
                <a:latin typeface="Canva Sans Bold"/>
                <a:ea typeface="Canva Sans Bold"/>
                <a:cs typeface="Canva Sans Bold"/>
                <a:sym typeface="Canva Sans Bold"/>
              </a:rPr>
              <a:t>Budget</a:t>
            </a:r>
          </a:p>
        </p:txBody>
      </p:sp>
      <p:sp>
        <p:nvSpPr>
          <p:cNvPr name="TextBox 15" id="15"/>
          <p:cNvSpPr txBox="true"/>
          <p:nvPr/>
        </p:nvSpPr>
        <p:spPr>
          <a:xfrm rot="0">
            <a:off x="13734667" y="5567312"/>
            <a:ext cx="3524633" cy="663575"/>
          </a:xfrm>
          <a:prstGeom prst="rect">
            <a:avLst/>
          </a:prstGeom>
        </p:spPr>
        <p:txBody>
          <a:bodyPr anchor="t" rtlCol="false" tIns="0" lIns="0" bIns="0" rIns="0">
            <a:spAutoFit/>
          </a:bodyPr>
          <a:lstStyle/>
          <a:p>
            <a:pPr algn="l" marL="0" indent="0" lvl="0">
              <a:lnSpc>
                <a:spcPts val="4899"/>
              </a:lnSpc>
              <a:spcBef>
                <a:spcPct val="0"/>
              </a:spcBef>
            </a:pPr>
            <a:r>
              <a:rPr lang="en-US" b="true" sz="3499" spc="-104">
                <a:solidFill>
                  <a:srgbClr val="000000"/>
                </a:solidFill>
                <a:latin typeface="Tabarra Sans Bold"/>
                <a:ea typeface="Tabarra Sans Bold"/>
                <a:cs typeface="Tabarra Sans Bold"/>
                <a:sym typeface="Tabarra Sans Bold"/>
              </a:rPr>
              <a:t>Engagement</a:t>
            </a:r>
          </a:p>
        </p:txBody>
      </p:sp>
      <p:sp>
        <p:nvSpPr>
          <p:cNvPr name="TextBox 16" id="16"/>
          <p:cNvSpPr txBox="true"/>
          <p:nvPr/>
        </p:nvSpPr>
        <p:spPr>
          <a:xfrm rot="0">
            <a:off x="1851602" y="5567312"/>
            <a:ext cx="2593204" cy="663575"/>
          </a:xfrm>
          <a:prstGeom prst="rect">
            <a:avLst/>
          </a:prstGeom>
        </p:spPr>
        <p:txBody>
          <a:bodyPr anchor="t" rtlCol="false" tIns="0" lIns="0" bIns="0" rIns="0">
            <a:spAutoFit/>
          </a:bodyPr>
          <a:lstStyle/>
          <a:p>
            <a:pPr algn="l" marL="0" indent="0" lvl="0">
              <a:lnSpc>
                <a:spcPts val="4899"/>
              </a:lnSpc>
              <a:spcBef>
                <a:spcPct val="0"/>
              </a:spcBef>
            </a:pPr>
            <a:r>
              <a:rPr lang="en-US" b="true" sz="3499" spc="-104">
                <a:solidFill>
                  <a:srgbClr val="000000"/>
                </a:solidFill>
                <a:latin typeface="Tabarra Sans Bold"/>
                <a:ea typeface="Tabarra Sans Bold"/>
                <a:cs typeface="Tabarra Sans Bold"/>
                <a:sym typeface="Tabarra Sans Bold"/>
              </a:rPr>
              <a:t>Awareness</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387A92"/>
        </a:solidFill>
      </p:bgPr>
    </p:bg>
    <p:spTree>
      <p:nvGrpSpPr>
        <p:cNvPr id="1" name=""/>
        <p:cNvGrpSpPr/>
        <p:nvPr/>
      </p:nvGrpSpPr>
      <p:grpSpPr>
        <a:xfrm>
          <a:off x="0" y="0"/>
          <a:ext cx="0" cy="0"/>
          <a:chOff x="0" y="0"/>
          <a:chExt cx="0" cy="0"/>
        </a:xfrm>
      </p:grpSpPr>
      <p:sp>
        <p:nvSpPr>
          <p:cNvPr name="Freeform 2" id="2"/>
          <p:cNvSpPr/>
          <p:nvPr/>
        </p:nvSpPr>
        <p:spPr>
          <a:xfrm flipH="false" flipV="false" rot="0">
            <a:off x="16314182" y="8229600"/>
            <a:ext cx="1890236" cy="2057400"/>
          </a:xfrm>
          <a:custGeom>
            <a:avLst/>
            <a:gdLst/>
            <a:ahLst/>
            <a:cxnLst/>
            <a:rect r="r" b="b" t="t" l="l"/>
            <a:pathLst>
              <a:path h="2057400" w="1890236">
                <a:moveTo>
                  <a:pt x="0" y="0"/>
                </a:moveTo>
                <a:lnTo>
                  <a:pt x="1890236" y="0"/>
                </a:lnTo>
                <a:lnTo>
                  <a:pt x="1890236"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3258257" y="2700916"/>
            <a:ext cx="11771487" cy="4885167"/>
          </a:xfrm>
          <a:custGeom>
            <a:avLst/>
            <a:gdLst/>
            <a:ahLst/>
            <a:cxnLst/>
            <a:rect r="r" b="b" t="t" l="l"/>
            <a:pathLst>
              <a:path h="4885167" w="11771487">
                <a:moveTo>
                  <a:pt x="0" y="0"/>
                </a:moveTo>
                <a:lnTo>
                  <a:pt x="11771486" y="0"/>
                </a:lnTo>
                <a:lnTo>
                  <a:pt x="11771486" y="4885168"/>
                </a:lnTo>
                <a:lnTo>
                  <a:pt x="0" y="488516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5085907" y="-779923"/>
            <a:ext cx="4008003" cy="4008003"/>
          </a:xfrm>
          <a:custGeom>
            <a:avLst/>
            <a:gdLst/>
            <a:ahLst/>
            <a:cxnLst/>
            <a:rect r="r" b="b" t="t" l="l"/>
            <a:pathLst>
              <a:path h="4008003" w="4008003">
                <a:moveTo>
                  <a:pt x="0" y="0"/>
                </a:moveTo>
                <a:lnTo>
                  <a:pt x="4008003" y="0"/>
                </a:lnTo>
                <a:lnTo>
                  <a:pt x="4008003" y="4008003"/>
                </a:lnTo>
                <a:lnTo>
                  <a:pt x="0" y="4008003"/>
                </a:lnTo>
                <a:lnTo>
                  <a:pt x="0" y="0"/>
                </a:lnTo>
                <a:close/>
              </a:path>
            </a:pathLst>
          </a:custGeom>
          <a:blipFill>
            <a:blip r:embed="rId6"/>
            <a:stretch>
              <a:fillRect l="0" t="0" r="0" b="0"/>
            </a:stretch>
          </a:blipFill>
        </p:spPr>
      </p:sp>
      <p:sp>
        <p:nvSpPr>
          <p:cNvPr name="TextBox 5" id="5"/>
          <p:cNvSpPr txBox="true"/>
          <p:nvPr/>
        </p:nvSpPr>
        <p:spPr>
          <a:xfrm rot="0">
            <a:off x="3284802" y="4383121"/>
            <a:ext cx="11718396" cy="1368358"/>
          </a:xfrm>
          <a:prstGeom prst="rect">
            <a:avLst/>
          </a:prstGeom>
        </p:spPr>
        <p:txBody>
          <a:bodyPr anchor="t" rtlCol="false" tIns="0" lIns="0" bIns="0" rIns="0">
            <a:spAutoFit/>
          </a:bodyPr>
          <a:lstStyle/>
          <a:p>
            <a:pPr algn="ctr">
              <a:lnSpc>
                <a:spcPts val="11200"/>
              </a:lnSpc>
              <a:spcBef>
                <a:spcPct val="0"/>
              </a:spcBef>
            </a:pPr>
            <a:r>
              <a:rPr lang="en-US" b="true" sz="8000" spc="480">
                <a:solidFill>
                  <a:srgbClr val="000000"/>
                </a:solidFill>
                <a:latin typeface="Canva Sans Bold"/>
                <a:ea typeface="Canva Sans Bold"/>
                <a:cs typeface="Canva Sans Bold"/>
                <a:sym typeface="Canva Sans Bold"/>
              </a:rPr>
              <a:t>CONTENT CALENDAR</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387A92"/>
        </a:solidFill>
      </p:bgPr>
    </p:bg>
    <p:spTree>
      <p:nvGrpSpPr>
        <p:cNvPr id="1" name=""/>
        <p:cNvGrpSpPr/>
        <p:nvPr/>
      </p:nvGrpSpPr>
      <p:grpSpPr>
        <a:xfrm>
          <a:off x="0" y="0"/>
          <a:ext cx="0" cy="0"/>
          <a:chOff x="0" y="0"/>
          <a:chExt cx="0" cy="0"/>
        </a:xfrm>
      </p:grpSpPr>
      <p:grpSp>
        <p:nvGrpSpPr>
          <p:cNvPr name="Group 2" id="2"/>
          <p:cNvGrpSpPr/>
          <p:nvPr/>
        </p:nvGrpSpPr>
        <p:grpSpPr>
          <a:xfrm rot="0">
            <a:off x="0" y="0"/>
            <a:ext cx="9144000" cy="1543050"/>
            <a:chOff x="0" y="0"/>
            <a:chExt cx="2408296" cy="406400"/>
          </a:xfrm>
        </p:grpSpPr>
        <p:sp>
          <p:nvSpPr>
            <p:cNvPr name="Freeform 3" id="3"/>
            <p:cNvSpPr/>
            <p:nvPr/>
          </p:nvSpPr>
          <p:spPr>
            <a:xfrm flipH="false" flipV="false" rot="0">
              <a:off x="0" y="0"/>
              <a:ext cx="2408296" cy="406400"/>
            </a:xfrm>
            <a:custGeom>
              <a:avLst/>
              <a:gdLst/>
              <a:ahLst/>
              <a:cxnLst/>
              <a:rect r="r" b="b" t="t" l="l"/>
              <a:pathLst>
                <a:path h="406400" w="2408296">
                  <a:moveTo>
                    <a:pt x="2205096" y="0"/>
                  </a:moveTo>
                  <a:lnTo>
                    <a:pt x="0" y="0"/>
                  </a:lnTo>
                  <a:lnTo>
                    <a:pt x="0" y="406400"/>
                  </a:lnTo>
                  <a:lnTo>
                    <a:pt x="2205096" y="406400"/>
                  </a:lnTo>
                  <a:lnTo>
                    <a:pt x="2408296" y="203200"/>
                  </a:lnTo>
                  <a:lnTo>
                    <a:pt x="2205096" y="0"/>
                  </a:lnTo>
                  <a:close/>
                </a:path>
              </a:pathLst>
            </a:custGeom>
            <a:solidFill>
              <a:srgbClr val="61A1BA"/>
            </a:solidFill>
          </p:spPr>
        </p:sp>
        <p:sp>
          <p:nvSpPr>
            <p:cNvPr name="TextBox 4" id="4"/>
            <p:cNvSpPr txBox="true"/>
            <p:nvPr/>
          </p:nvSpPr>
          <p:spPr>
            <a:xfrm>
              <a:off x="0" y="-38100"/>
              <a:ext cx="2293996" cy="444500"/>
            </a:xfrm>
            <a:prstGeom prst="rect">
              <a:avLst/>
            </a:prstGeom>
          </p:spPr>
          <p:txBody>
            <a:bodyPr anchor="ctr" rtlCol="false" tIns="50800" lIns="50800" bIns="50800" rIns="50800"/>
            <a:lstStyle/>
            <a:p>
              <a:pPr algn="ctr">
                <a:lnSpc>
                  <a:spcPts val="3375"/>
                </a:lnSpc>
              </a:pPr>
            </a:p>
          </p:txBody>
        </p:sp>
      </p:grpSp>
      <p:sp>
        <p:nvSpPr>
          <p:cNvPr name="Freeform 5" id="5"/>
          <p:cNvSpPr/>
          <p:nvPr/>
        </p:nvSpPr>
        <p:spPr>
          <a:xfrm flipH="false" flipV="false" rot="0">
            <a:off x="15085907" y="-779923"/>
            <a:ext cx="4008003" cy="4008003"/>
          </a:xfrm>
          <a:custGeom>
            <a:avLst/>
            <a:gdLst/>
            <a:ahLst/>
            <a:cxnLst/>
            <a:rect r="r" b="b" t="t" l="l"/>
            <a:pathLst>
              <a:path h="4008003" w="4008003">
                <a:moveTo>
                  <a:pt x="0" y="0"/>
                </a:moveTo>
                <a:lnTo>
                  <a:pt x="4008003" y="0"/>
                </a:lnTo>
                <a:lnTo>
                  <a:pt x="4008003" y="4008003"/>
                </a:lnTo>
                <a:lnTo>
                  <a:pt x="0" y="4008003"/>
                </a:lnTo>
                <a:lnTo>
                  <a:pt x="0" y="0"/>
                </a:lnTo>
                <a:close/>
              </a:path>
            </a:pathLst>
          </a:custGeom>
          <a:blipFill>
            <a:blip r:embed="rId2"/>
            <a:stretch>
              <a:fillRect l="0" t="0" r="0" b="0"/>
            </a:stretch>
          </a:blipFill>
        </p:spPr>
      </p:sp>
      <p:sp>
        <p:nvSpPr>
          <p:cNvPr name="Freeform 6" id="6"/>
          <p:cNvSpPr/>
          <p:nvPr/>
        </p:nvSpPr>
        <p:spPr>
          <a:xfrm flipH="false" flipV="false" rot="0">
            <a:off x="16397764" y="8229600"/>
            <a:ext cx="1890236" cy="2057400"/>
          </a:xfrm>
          <a:custGeom>
            <a:avLst/>
            <a:gdLst/>
            <a:ahLst/>
            <a:cxnLst/>
            <a:rect r="r" b="b" t="t" l="l"/>
            <a:pathLst>
              <a:path h="2057400" w="1890236">
                <a:moveTo>
                  <a:pt x="0" y="0"/>
                </a:moveTo>
                <a:lnTo>
                  <a:pt x="1890236" y="0"/>
                </a:lnTo>
                <a:lnTo>
                  <a:pt x="1890236" y="2057400"/>
                </a:lnTo>
                <a:lnTo>
                  <a:pt x="0" y="20574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aphicFrame>
        <p:nvGraphicFramePr>
          <p:cNvPr name="Table 7" id="7"/>
          <p:cNvGraphicFramePr>
            <a:graphicFrameLocks noGrp="true"/>
          </p:cNvGraphicFramePr>
          <p:nvPr/>
        </p:nvGraphicFramePr>
        <p:xfrm>
          <a:off x="1028700" y="1942112"/>
          <a:ext cx="16061209" cy="7003970"/>
        </p:xfrm>
        <a:graphic>
          <a:graphicData uri="http://schemas.openxmlformats.org/drawingml/2006/table">
            <a:tbl>
              <a:tblPr/>
              <a:tblGrid>
                <a:gridCol w="2742023"/>
                <a:gridCol w="2180437"/>
                <a:gridCol w="2180437"/>
                <a:gridCol w="2180437"/>
                <a:gridCol w="2180437"/>
                <a:gridCol w="2180437"/>
                <a:gridCol w="2417000"/>
              </a:tblGrid>
              <a:tr h="859016">
                <a:tc>
                  <a:txBody>
                    <a:bodyPr anchor="t" rtlCol="false"/>
                    <a:lstStyle/>
                    <a:p>
                      <a:pPr algn="ctr">
                        <a:lnSpc>
                          <a:spcPts val="2800"/>
                        </a:lnSpc>
                        <a:defRPr/>
                      </a:pPr>
                      <a:r>
                        <a:rPr lang="en-US" sz="2000" b="true">
                          <a:solidFill>
                            <a:srgbClr val="000000"/>
                          </a:solidFill>
                          <a:latin typeface="Canva Sans Bold"/>
                          <a:ea typeface="Canva Sans Bold"/>
                          <a:cs typeface="Canva Sans Bold"/>
                          <a:sym typeface="Canva Sans Bold"/>
                        </a:rPr>
                        <a:t>Saturday</a:t>
                      </a:r>
                      <a:endParaRPr lang="en-US" sz="1100"/>
                    </a:p>
                  </a:txBody>
                  <a:tcPr marL="47625" marR="47625" marT="47625" marB="47625"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D9D9D9"/>
                    </a:solidFill>
                  </a:tcPr>
                </a:tc>
                <a:tc>
                  <a:txBody>
                    <a:bodyPr anchor="t" rtlCol="false"/>
                    <a:lstStyle/>
                    <a:p>
                      <a:pPr algn="ctr">
                        <a:lnSpc>
                          <a:spcPts val="2800"/>
                        </a:lnSpc>
                        <a:defRPr/>
                      </a:pPr>
                      <a:r>
                        <a:rPr lang="en-US" sz="2000" b="true">
                          <a:solidFill>
                            <a:srgbClr val="000000"/>
                          </a:solidFill>
                          <a:latin typeface="Canva Sans Bold"/>
                          <a:ea typeface="Canva Sans Bold"/>
                          <a:cs typeface="Canva Sans Bold"/>
                          <a:sym typeface="Canva Sans Bold"/>
                        </a:rPr>
                        <a:t>Sunday</a:t>
                      </a:r>
                      <a:endParaRPr lang="en-US" sz="1100"/>
                    </a:p>
                  </a:txBody>
                  <a:tcPr marL="47625" marR="47625" marT="47625" marB="47625"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D9D9D9"/>
                    </a:solidFill>
                  </a:tcPr>
                </a:tc>
                <a:tc>
                  <a:txBody>
                    <a:bodyPr anchor="t" rtlCol="false"/>
                    <a:lstStyle/>
                    <a:p>
                      <a:pPr algn="ctr">
                        <a:lnSpc>
                          <a:spcPts val="2800"/>
                        </a:lnSpc>
                        <a:defRPr/>
                      </a:pPr>
                      <a:r>
                        <a:rPr lang="en-US" sz="2000" b="true">
                          <a:solidFill>
                            <a:srgbClr val="000000"/>
                          </a:solidFill>
                          <a:latin typeface="Canva Sans Bold"/>
                          <a:ea typeface="Canva Sans Bold"/>
                          <a:cs typeface="Canva Sans Bold"/>
                          <a:sym typeface="Canva Sans Bold"/>
                        </a:rPr>
                        <a:t>Monday</a:t>
                      </a:r>
                      <a:endParaRPr lang="en-US" sz="1100"/>
                    </a:p>
                  </a:txBody>
                  <a:tcPr marL="47625" marR="47625" marT="47625" marB="47625"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D9D9D9"/>
                    </a:solidFill>
                  </a:tcPr>
                </a:tc>
                <a:tc>
                  <a:txBody>
                    <a:bodyPr anchor="t" rtlCol="false"/>
                    <a:lstStyle/>
                    <a:p>
                      <a:pPr algn="ctr">
                        <a:lnSpc>
                          <a:spcPts val="2800"/>
                        </a:lnSpc>
                        <a:defRPr/>
                      </a:pPr>
                      <a:r>
                        <a:rPr lang="en-US" sz="2000" b="true">
                          <a:solidFill>
                            <a:srgbClr val="000000"/>
                          </a:solidFill>
                          <a:latin typeface="Canva Sans Bold"/>
                          <a:ea typeface="Canva Sans Bold"/>
                          <a:cs typeface="Canva Sans Bold"/>
                          <a:sym typeface="Canva Sans Bold"/>
                        </a:rPr>
                        <a:t>Tuesday</a:t>
                      </a:r>
                      <a:endParaRPr lang="en-US" sz="1100"/>
                    </a:p>
                  </a:txBody>
                  <a:tcPr marL="47625" marR="47625" marT="47625" marB="47625"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D9D9D9"/>
                    </a:solidFill>
                  </a:tcPr>
                </a:tc>
                <a:tc>
                  <a:txBody>
                    <a:bodyPr anchor="t" rtlCol="false"/>
                    <a:lstStyle/>
                    <a:p>
                      <a:pPr algn="ctr">
                        <a:lnSpc>
                          <a:spcPts val="2800"/>
                        </a:lnSpc>
                        <a:defRPr/>
                      </a:pPr>
                      <a:r>
                        <a:rPr lang="en-US" sz="2000" b="true">
                          <a:solidFill>
                            <a:srgbClr val="000000"/>
                          </a:solidFill>
                          <a:latin typeface="Canva Sans Bold"/>
                          <a:ea typeface="Canva Sans Bold"/>
                          <a:cs typeface="Canva Sans Bold"/>
                          <a:sym typeface="Canva Sans Bold"/>
                        </a:rPr>
                        <a:t>Wednesday</a:t>
                      </a:r>
                      <a:endParaRPr lang="en-US" sz="1100"/>
                    </a:p>
                  </a:txBody>
                  <a:tcPr marL="47625" marR="47625" marT="47625" marB="47625"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D9D9D9"/>
                    </a:solidFill>
                  </a:tcPr>
                </a:tc>
                <a:tc>
                  <a:txBody>
                    <a:bodyPr anchor="t" rtlCol="false"/>
                    <a:lstStyle/>
                    <a:p>
                      <a:pPr algn="ctr">
                        <a:lnSpc>
                          <a:spcPts val="2800"/>
                        </a:lnSpc>
                        <a:defRPr/>
                      </a:pPr>
                      <a:r>
                        <a:rPr lang="en-US" sz="2000" b="true">
                          <a:solidFill>
                            <a:srgbClr val="000000"/>
                          </a:solidFill>
                          <a:latin typeface="Canva Sans Bold"/>
                          <a:ea typeface="Canva Sans Bold"/>
                          <a:cs typeface="Canva Sans Bold"/>
                          <a:sym typeface="Canva Sans Bold"/>
                        </a:rPr>
                        <a:t>Thursday</a:t>
                      </a:r>
                      <a:endParaRPr lang="en-US" sz="1100"/>
                    </a:p>
                  </a:txBody>
                  <a:tcPr marL="47625" marR="47625" marT="47625" marB="47625"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D9D9D9"/>
                    </a:solidFill>
                  </a:tcPr>
                </a:tc>
                <a:tc>
                  <a:txBody>
                    <a:bodyPr anchor="t" rtlCol="false"/>
                    <a:lstStyle/>
                    <a:p>
                      <a:pPr algn="ctr">
                        <a:lnSpc>
                          <a:spcPts val="2800"/>
                        </a:lnSpc>
                        <a:defRPr/>
                      </a:pPr>
                      <a:r>
                        <a:rPr lang="en-US" sz="2000" b="true">
                          <a:solidFill>
                            <a:srgbClr val="000000"/>
                          </a:solidFill>
                          <a:latin typeface="Canva Sans Bold"/>
                          <a:ea typeface="Canva Sans Bold"/>
                          <a:cs typeface="Canva Sans Bold"/>
                          <a:sym typeface="Canva Sans Bold"/>
                        </a:rPr>
                        <a:t>Friday</a:t>
                      </a:r>
                      <a:endParaRPr lang="en-US" sz="1100"/>
                    </a:p>
                  </a:txBody>
                  <a:tcPr marL="47625" marR="47625" marT="47625" marB="47625"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D9D9D9"/>
                    </a:solidFill>
                  </a:tcPr>
                </a:tc>
              </a:tr>
              <a:tr h="1389053">
                <a:tc>
                  <a:txBody>
                    <a:bodyPr anchor="t" rtlCol="false"/>
                    <a:lstStyle/>
                    <a:p>
                      <a:pPr algn="ctr">
                        <a:lnSpc>
                          <a:spcPts val="2800"/>
                        </a:lnSpc>
                        <a:defRPr/>
                      </a:pPr>
                      <a:endParaRPr lang="en-US" sz="1100"/>
                    </a:p>
                  </a:txBody>
                  <a:tcPr marL="47625" marR="47625" marT="47625" marB="47625"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FFFFFF"/>
                    </a:solidFill>
                  </a:tcPr>
                </a:tc>
                <a:tc>
                  <a:txBody>
                    <a:bodyPr anchor="t" rtlCol="false"/>
                    <a:lstStyle/>
                    <a:p>
                      <a:pPr algn="ctr" rtl="true">
                        <a:lnSpc>
                          <a:spcPts val="2800"/>
                        </a:lnSpc>
                        <a:defRPr/>
                      </a:pPr>
                      <a:r>
                        <a:rPr lang="ar-EG" sz="2000">
                          <a:solidFill>
                            <a:srgbClr val="000000"/>
                          </a:solidFill>
                          <a:latin typeface="Canva Sans"/>
                          <a:ea typeface="Canva Sans"/>
                          <a:cs typeface="Canva Sans"/>
                          <a:sym typeface="Canva Sans"/>
                          <a:rtl val="true"/>
                        </a:rPr>
                        <a:t>فيديو</a:t>
                      </a:r>
                      <a:endParaRPr lang="en-US" sz="1100"/>
                    </a:p>
                    <a:p>
                      <a:pPr algn="ctr" rtl="true">
                        <a:lnSpc>
                          <a:spcPts val="2800"/>
                        </a:lnSpc>
                      </a:pPr>
                      <a:r>
                        <a:rPr lang="ar-EG" sz="2000">
                          <a:solidFill>
                            <a:srgbClr val="000000"/>
                          </a:solidFill>
                          <a:latin typeface="Canva Sans"/>
                          <a:ea typeface="Canva Sans"/>
                          <a:cs typeface="Canva Sans"/>
                          <a:sym typeface="Canva Sans"/>
                          <a:rtl val="true"/>
                        </a:rPr>
                        <a:t> جير الأسنان </a:t>
                      </a:r>
                    </a:p>
                    <a:p>
                      <a:pPr algn="ctr" rtl="true">
                        <a:lnSpc>
                          <a:spcPts val="2800"/>
                        </a:lnSpc>
                      </a:pPr>
                      <a:r>
                        <a:rPr lang="ar-EG" sz="2000">
                          <a:solidFill>
                            <a:srgbClr val="000000"/>
                          </a:solidFill>
                          <a:latin typeface="Canva Sans"/>
                          <a:ea typeface="Canva Sans"/>
                          <a:cs typeface="Canva Sans"/>
                          <a:sym typeface="Canva Sans"/>
                          <a:rtl val="true"/>
                        </a:rPr>
                        <a:t>ومضاعفاته</a:t>
                      </a:r>
                    </a:p>
                  </a:txBody>
                  <a:tcPr marL="47625" marR="47625" marT="47625" marB="47625"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gradFill rotWithShape="true">
                      <a:gsLst>
                        <a:gs pos="0">
                          <a:srgbClr val="FFF7AD">
                            <a:alpha val="100000"/>
                          </a:srgbClr>
                        </a:gs>
                        <a:gs pos="100000">
                          <a:srgbClr val="FFA9F9">
                            <a:alpha val="100000"/>
                          </a:srgbClr>
                        </a:gs>
                      </a:gsLst>
                      <a:lin ang="0"/>
                    </a:gradFill>
                  </a:tcPr>
                </a:tc>
                <a:tc>
                  <a:txBody>
                    <a:bodyPr anchor="t" rtlCol="false"/>
                    <a:lstStyle/>
                    <a:p>
                      <a:pPr algn="ctr">
                        <a:lnSpc>
                          <a:spcPts val="3499"/>
                        </a:lnSpc>
                        <a:defRPr/>
                      </a:pPr>
                      <a:r>
                        <a:rPr lang="en-US" sz="2499">
                          <a:solidFill>
                            <a:srgbClr val="000000"/>
                          </a:solidFill>
                          <a:latin typeface="Canva Sans"/>
                          <a:ea typeface="Canva Sans"/>
                          <a:cs typeface="Canva Sans"/>
                          <a:sym typeface="Canva Sans"/>
                        </a:rPr>
                        <a:t>2</a:t>
                      </a:r>
                      <a:endParaRPr lang="en-US" sz="1100"/>
                    </a:p>
                  </a:txBody>
                  <a:tcPr marL="47625" marR="47625" marT="47625" marB="47625"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FFFFFF"/>
                    </a:solidFill>
                  </a:tcPr>
                </a:tc>
                <a:tc>
                  <a:txBody>
                    <a:bodyPr anchor="t" rtlCol="false"/>
                    <a:lstStyle/>
                    <a:p>
                      <a:pPr algn="ctr">
                        <a:lnSpc>
                          <a:spcPts val="2800"/>
                        </a:lnSpc>
                        <a:defRPr/>
                      </a:pPr>
                      <a:r>
                        <a:rPr lang="en-US" sz="2000">
                          <a:solidFill>
                            <a:srgbClr val="000000"/>
                          </a:solidFill>
                          <a:latin typeface="Canva Sans"/>
                          <a:ea typeface="Canva Sans"/>
                          <a:cs typeface="Canva Sans"/>
                          <a:sym typeface="Canva Sans"/>
                        </a:rPr>
                        <a:t>3</a:t>
                      </a:r>
                      <a:endParaRPr lang="en-US" sz="1100"/>
                    </a:p>
                  </a:txBody>
                  <a:tcPr marL="47625" marR="47625" marT="47625" marB="47625"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FFFFFF"/>
                    </a:solidFill>
                  </a:tcPr>
                </a:tc>
                <a:tc>
                  <a:txBody>
                    <a:bodyPr anchor="t" rtlCol="false"/>
                    <a:lstStyle/>
                    <a:p>
                      <a:pPr algn="ctr" rtl="true">
                        <a:lnSpc>
                          <a:spcPts val="2800"/>
                        </a:lnSpc>
                        <a:defRPr/>
                      </a:pPr>
                      <a:r>
                        <a:rPr lang="ar-EG" sz="2000">
                          <a:solidFill>
                            <a:srgbClr val="000000"/>
                          </a:solidFill>
                          <a:latin typeface="Canva Sans"/>
                          <a:ea typeface="Canva Sans"/>
                          <a:cs typeface="Canva Sans"/>
                          <a:sym typeface="Canva Sans"/>
                          <a:rtl val="true"/>
                        </a:rPr>
                        <a:t>خصم خاص علي التبييض</a:t>
                      </a:r>
                      <a:endParaRPr lang="en-US" sz="1100"/>
                    </a:p>
                  </a:txBody>
                  <a:tcPr marL="47625" marR="47625" marT="47625" marB="47625"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gradFill rotWithShape="true">
                      <a:gsLst>
                        <a:gs pos="0">
                          <a:srgbClr val="CDFFD8">
                            <a:alpha val="100000"/>
                          </a:srgbClr>
                        </a:gs>
                        <a:gs pos="100000">
                          <a:srgbClr val="94B9FF">
                            <a:alpha val="100000"/>
                          </a:srgbClr>
                        </a:gs>
                      </a:gsLst>
                      <a:lin ang="0"/>
                    </a:gradFill>
                  </a:tcPr>
                </a:tc>
                <a:tc>
                  <a:txBody>
                    <a:bodyPr anchor="t" rtlCol="false"/>
                    <a:lstStyle/>
                    <a:p>
                      <a:pPr algn="ctr" rtl="true">
                        <a:lnSpc>
                          <a:spcPts val="2800"/>
                        </a:lnSpc>
                        <a:defRPr/>
                      </a:pPr>
                      <a:r>
                        <a:rPr lang="ar-EG" sz="2000">
                          <a:solidFill>
                            <a:srgbClr val="000000"/>
                          </a:solidFill>
                          <a:latin typeface="Canva Sans"/>
                          <a:ea typeface="Canva Sans"/>
                          <a:cs typeface="Canva Sans"/>
                          <a:sym typeface="Canva Sans"/>
                          <a:rtl val="true"/>
                        </a:rPr>
                        <a:t>ضرس العقل  ومشاكله</a:t>
                      </a:r>
                      <a:endParaRPr lang="en-US" sz="1100"/>
                    </a:p>
                  </a:txBody>
                  <a:tcPr marL="47625" marR="47625" marT="47625" marB="47625"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FFFFFF"/>
                    </a:solidFill>
                  </a:tcPr>
                </a:tc>
                <a:tc>
                  <a:txBody>
                    <a:bodyPr anchor="t" rtlCol="false"/>
                    <a:lstStyle/>
                    <a:p>
                      <a:pPr algn="ctr" rtl="true">
                        <a:lnSpc>
                          <a:spcPts val="2800"/>
                        </a:lnSpc>
                        <a:defRPr/>
                      </a:pPr>
                      <a:r>
                        <a:rPr lang="ar-EG" sz="2000">
                          <a:solidFill>
                            <a:srgbClr val="000000"/>
                          </a:solidFill>
                          <a:latin typeface="Canva Sans"/>
                          <a:ea typeface="Canva Sans"/>
                          <a:cs typeface="Canva Sans"/>
                          <a:sym typeface="Canva Sans"/>
                          <a:rtl val="true"/>
                        </a:rPr>
                        <a:t>فيديو حالة مريض قبل وبعد</a:t>
                      </a:r>
                      <a:endParaRPr lang="en-US" sz="1100"/>
                    </a:p>
                  </a:txBody>
                  <a:tcPr marL="47625" marR="47625" marT="47625" marB="47625"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gradFill rotWithShape="true">
                      <a:gsLst>
                        <a:gs pos="0">
                          <a:srgbClr val="5170FF">
                            <a:alpha val="100000"/>
                          </a:srgbClr>
                        </a:gs>
                        <a:gs pos="100000">
                          <a:srgbClr val="FF66C4">
                            <a:alpha val="100000"/>
                          </a:srgbClr>
                        </a:gs>
                      </a:gsLst>
                      <a:lin ang="0"/>
                    </a:gradFill>
                  </a:tcPr>
                </a:tc>
              </a:tr>
              <a:tr h="1207402">
                <a:tc>
                  <a:txBody>
                    <a:bodyPr anchor="t" rtlCol="false"/>
                    <a:lstStyle/>
                    <a:p>
                      <a:pPr algn="ctr" rtl="true">
                        <a:lnSpc>
                          <a:spcPts val="2800"/>
                        </a:lnSpc>
                        <a:defRPr/>
                      </a:pPr>
                      <a:r>
                        <a:rPr lang="ar-EG" sz="2000">
                          <a:solidFill>
                            <a:srgbClr val="000000"/>
                          </a:solidFill>
                          <a:latin typeface="Canva Sans"/>
                          <a:ea typeface="Canva Sans"/>
                          <a:cs typeface="Canva Sans"/>
                          <a:sym typeface="Canva Sans"/>
                          <a:rtl val="true"/>
                        </a:rPr>
                        <a:t>أسباب نزيف اللثة</a:t>
                      </a:r>
                      <a:endParaRPr lang="en-US" sz="1100"/>
                    </a:p>
                  </a:txBody>
                  <a:tcPr marL="47625" marR="47625" marT="47625" marB="47625"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gradFill rotWithShape="true">
                      <a:gsLst>
                        <a:gs pos="0">
                          <a:srgbClr val="FFF7AD">
                            <a:alpha val="100000"/>
                          </a:srgbClr>
                        </a:gs>
                        <a:gs pos="100000">
                          <a:srgbClr val="FFA9F9">
                            <a:alpha val="100000"/>
                          </a:srgbClr>
                        </a:gs>
                      </a:gsLst>
                      <a:lin ang="0"/>
                    </a:gradFill>
                  </a:tcPr>
                </a:tc>
                <a:tc>
                  <a:txBody>
                    <a:bodyPr anchor="t" rtlCol="false"/>
                    <a:lstStyle/>
                    <a:p>
                      <a:pPr algn="ctr">
                        <a:lnSpc>
                          <a:spcPts val="2800"/>
                        </a:lnSpc>
                        <a:defRPr/>
                      </a:pPr>
                      <a:r>
                        <a:rPr lang="en-US" sz="2000">
                          <a:solidFill>
                            <a:srgbClr val="000000"/>
                          </a:solidFill>
                          <a:latin typeface="Canva Sans"/>
                          <a:ea typeface="Canva Sans"/>
                          <a:cs typeface="Canva Sans"/>
                          <a:sym typeface="Canva Sans"/>
                        </a:rPr>
                        <a:t>8</a:t>
                      </a:r>
                      <a:endParaRPr lang="en-US" sz="1100"/>
                    </a:p>
                  </a:txBody>
                  <a:tcPr marL="47625" marR="47625" marT="47625" marB="47625"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FFFFFF"/>
                    </a:solidFill>
                  </a:tcPr>
                </a:tc>
                <a:tc>
                  <a:txBody>
                    <a:bodyPr anchor="t" rtlCol="false"/>
                    <a:lstStyle/>
                    <a:p>
                      <a:pPr algn="ctr" rtl="true">
                        <a:lnSpc>
                          <a:spcPts val="2800"/>
                        </a:lnSpc>
                        <a:defRPr/>
                      </a:pPr>
                      <a:r>
                        <a:rPr lang="ar-EG" sz="2000">
                          <a:solidFill>
                            <a:srgbClr val="000000"/>
                          </a:solidFill>
                          <a:latin typeface="Canva Sans"/>
                          <a:ea typeface="Canva Sans"/>
                          <a:cs typeface="Canva Sans"/>
                          <a:sym typeface="Canva Sans"/>
                          <a:rtl val="true"/>
                        </a:rPr>
                        <a:t>أسنان الأطفال والاهتمام بها</a:t>
                      </a:r>
                      <a:endParaRPr lang="en-US" sz="1100"/>
                    </a:p>
                  </a:txBody>
                  <a:tcPr marL="47625" marR="47625" marT="47625" marB="47625"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gradFill rotWithShape="true">
                      <a:gsLst>
                        <a:gs pos="0">
                          <a:srgbClr val="FFF7AD">
                            <a:alpha val="100000"/>
                          </a:srgbClr>
                        </a:gs>
                        <a:gs pos="100000">
                          <a:srgbClr val="FFA9F9">
                            <a:alpha val="100000"/>
                          </a:srgbClr>
                        </a:gs>
                      </a:gsLst>
                      <a:lin ang="0"/>
                    </a:gradFill>
                  </a:tcPr>
                </a:tc>
                <a:tc>
                  <a:txBody>
                    <a:bodyPr anchor="t" rtlCol="false"/>
                    <a:lstStyle/>
                    <a:p>
                      <a:pPr algn="ctr" rtl="true">
                        <a:lnSpc>
                          <a:spcPts val="2800"/>
                        </a:lnSpc>
                        <a:defRPr/>
                      </a:pPr>
                      <a:r>
                        <a:rPr lang="ar-EG" sz="2000">
                          <a:solidFill>
                            <a:srgbClr val="000000"/>
                          </a:solidFill>
                          <a:latin typeface="Canva Sans"/>
                          <a:ea typeface="Canva Sans"/>
                          <a:cs typeface="Canva Sans"/>
                          <a:sym typeface="Canva Sans"/>
                          <a:rtl val="true"/>
                        </a:rPr>
                        <a:t>بوست دعائي</a:t>
                      </a:r>
                      <a:endParaRPr lang="en-US" sz="1100"/>
                    </a:p>
                    <a:p>
                      <a:pPr algn="ctr" rtl="true">
                        <a:lnSpc>
                          <a:spcPts val="2800"/>
                        </a:lnSpc>
                      </a:pPr>
                      <a:r>
                        <a:rPr lang="ar-EG" sz="2000">
                          <a:solidFill>
                            <a:srgbClr val="000000"/>
                          </a:solidFill>
                          <a:latin typeface="Canva Sans"/>
                          <a:ea typeface="Canva Sans"/>
                          <a:cs typeface="Canva Sans"/>
                          <a:sym typeface="Canva Sans"/>
                          <a:rtl val="true"/>
                        </a:rPr>
                        <a:t>ز</a:t>
                      </a:r>
                      <a:r>
                        <a:rPr lang="ar-EG" sz="2000">
                          <a:solidFill>
                            <a:srgbClr val="000000"/>
                          </a:solidFill>
                          <a:latin typeface="Canva Sans"/>
                          <a:ea typeface="Canva Sans"/>
                          <a:cs typeface="Canva Sans"/>
                          <a:sym typeface="Canva Sans"/>
                          <a:rtl val="true"/>
                        </a:rPr>
                        <a:t>راعة الاسنان</a:t>
                      </a:r>
                    </a:p>
                  </a:txBody>
                  <a:tcPr marL="47625" marR="47625" marT="47625" marB="47625"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gradFill rotWithShape="true">
                      <a:gsLst>
                        <a:gs pos="0">
                          <a:srgbClr val="CDFFD8">
                            <a:alpha val="100000"/>
                          </a:srgbClr>
                        </a:gs>
                        <a:gs pos="100000">
                          <a:srgbClr val="94B9FF">
                            <a:alpha val="100000"/>
                          </a:srgbClr>
                        </a:gs>
                      </a:gsLst>
                      <a:lin ang="0"/>
                    </a:gradFill>
                  </a:tcPr>
                </a:tc>
                <a:tc>
                  <a:txBody>
                    <a:bodyPr anchor="t" rtlCol="false"/>
                    <a:lstStyle/>
                    <a:p>
                      <a:pPr algn="ctr">
                        <a:lnSpc>
                          <a:spcPts val="2800"/>
                        </a:lnSpc>
                        <a:defRPr/>
                      </a:pPr>
                      <a:r>
                        <a:rPr lang="en-US" sz="2000">
                          <a:solidFill>
                            <a:srgbClr val="000000"/>
                          </a:solidFill>
                          <a:latin typeface="Canva Sans"/>
                          <a:ea typeface="Canva Sans"/>
                          <a:cs typeface="Canva Sans"/>
                          <a:sym typeface="Canva Sans"/>
                        </a:rPr>
                        <a:t>11</a:t>
                      </a:r>
                      <a:endParaRPr lang="en-US" sz="1100"/>
                    </a:p>
                  </a:txBody>
                  <a:tcPr marL="47625" marR="47625" marT="47625" marB="47625"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FFFFFF"/>
                    </a:solidFill>
                  </a:tcPr>
                </a:tc>
                <a:tc>
                  <a:txBody>
                    <a:bodyPr anchor="t" rtlCol="false"/>
                    <a:lstStyle/>
                    <a:p>
                      <a:pPr algn="ctr" rtl="true">
                        <a:lnSpc>
                          <a:spcPts val="2800"/>
                        </a:lnSpc>
                        <a:defRPr/>
                      </a:pPr>
                      <a:r>
                        <a:rPr lang="ar-EG" sz="2000">
                          <a:solidFill>
                            <a:srgbClr val="000000"/>
                          </a:solidFill>
                          <a:latin typeface="Canva Sans"/>
                          <a:ea typeface="Canva Sans"/>
                          <a:cs typeface="Canva Sans"/>
                          <a:sym typeface="Canva Sans"/>
                          <a:rtl val="true"/>
                        </a:rPr>
                        <a:t>ليه لاوم تركب بعد الخلع</a:t>
                      </a:r>
                      <a:endParaRPr lang="en-US" sz="1100"/>
                    </a:p>
                  </a:txBody>
                  <a:tcPr marL="47625" marR="47625" marT="47625" marB="47625"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gradFill rotWithShape="true">
                      <a:gsLst>
                        <a:gs pos="0">
                          <a:srgbClr val="FFF7AD">
                            <a:alpha val="100000"/>
                          </a:srgbClr>
                        </a:gs>
                        <a:gs pos="100000">
                          <a:srgbClr val="FFA9F9">
                            <a:alpha val="100000"/>
                          </a:srgbClr>
                        </a:gs>
                      </a:gsLst>
                      <a:lin ang="0"/>
                    </a:gradFill>
                  </a:tcPr>
                </a:tc>
                <a:tc>
                  <a:txBody>
                    <a:bodyPr anchor="t" rtlCol="false"/>
                    <a:lstStyle/>
                    <a:p>
                      <a:pPr algn="ctr">
                        <a:lnSpc>
                          <a:spcPts val="2800"/>
                        </a:lnSpc>
                        <a:defRPr/>
                      </a:pPr>
                      <a:r>
                        <a:rPr lang="en-US" sz="2000">
                          <a:solidFill>
                            <a:srgbClr val="000000"/>
                          </a:solidFill>
                          <a:latin typeface="Canva Sans"/>
                          <a:ea typeface="Canva Sans"/>
                          <a:cs typeface="Canva Sans"/>
                          <a:sym typeface="Canva Sans"/>
                        </a:rPr>
                        <a:t>13</a:t>
                      </a:r>
                      <a:endParaRPr lang="en-US" sz="1100"/>
                    </a:p>
                  </a:txBody>
                  <a:tcPr marL="47625" marR="47625" marT="47625" marB="47625"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FFFFFF"/>
                    </a:solidFill>
                  </a:tcPr>
                </a:tc>
              </a:tr>
              <a:tr h="1138132">
                <a:tc>
                  <a:txBody>
                    <a:bodyPr anchor="t" rtlCol="false"/>
                    <a:lstStyle/>
                    <a:p>
                      <a:pPr algn="ctr" rtl="true">
                        <a:lnSpc>
                          <a:spcPts val="2800"/>
                        </a:lnSpc>
                        <a:defRPr/>
                      </a:pPr>
                      <a:r>
                        <a:rPr lang="ar-EG" sz="2000">
                          <a:solidFill>
                            <a:srgbClr val="000000"/>
                          </a:solidFill>
                          <a:latin typeface="Canva Sans"/>
                          <a:ea typeface="Canva Sans"/>
                          <a:cs typeface="Canva Sans"/>
                          <a:sym typeface="Canva Sans"/>
                          <a:rtl val="true"/>
                        </a:rPr>
                        <a:t>ضحكتك حتنور</a:t>
                      </a:r>
                      <a:endParaRPr lang="en-US" sz="1100"/>
                    </a:p>
                    <a:p>
                      <a:pPr algn="ctr" rtl="true">
                        <a:lnSpc>
                          <a:spcPts val="2800"/>
                        </a:lnSpc>
                      </a:pPr>
                      <a:r>
                        <a:rPr lang="ar-EG" sz="2000">
                          <a:solidFill>
                            <a:srgbClr val="000000"/>
                          </a:solidFill>
                          <a:latin typeface="Canva Sans"/>
                          <a:ea typeface="Canva Sans"/>
                          <a:cs typeface="Canva Sans"/>
                          <a:sym typeface="Canva Sans"/>
                          <a:rtl val="true"/>
                        </a:rPr>
                        <a:t>التركيبات الثابتة</a:t>
                      </a:r>
                    </a:p>
                  </a:txBody>
                  <a:tcPr marL="47625" marR="47625" marT="47625" marB="47625"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gradFill rotWithShape="true">
                      <a:gsLst>
                        <a:gs pos="0">
                          <a:srgbClr val="CDFFD8">
                            <a:alpha val="100000"/>
                          </a:srgbClr>
                        </a:gs>
                        <a:gs pos="100000">
                          <a:srgbClr val="94B9FF">
                            <a:alpha val="100000"/>
                          </a:srgbClr>
                        </a:gs>
                      </a:gsLst>
                      <a:lin ang="0"/>
                    </a:gradFill>
                  </a:tcPr>
                </a:tc>
                <a:tc>
                  <a:txBody>
                    <a:bodyPr anchor="t" rtlCol="false"/>
                    <a:lstStyle/>
                    <a:p>
                      <a:pPr algn="ctr">
                        <a:lnSpc>
                          <a:spcPts val="2800"/>
                        </a:lnSpc>
                        <a:defRPr/>
                      </a:pPr>
                      <a:r>
                        <a:rPr lang="en-US" sz="2000">
                          <a:solidFill>
                            <a:srgbClr val="000000"/>
                          </a:solidFill>
                          <a:latin typeface="Canva Sans"/>
                          <a:ea typeface="Canva Sans"/>
                          <a:cs typeface="Canva Sans"/>
                          <a:sym typeface="Canva Sans"/>
                        </a:rPr>
                        <a:t>15</a:t>
                      </a:r>
                      <a:endParaRPr lang="en-US" sz="1100"/>
                    </a:p>
                  </a:txBody>
                  <a:tcPr marL="47625" marR="47625" marT="47625" marB="47625"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FFFFFF"/>
                    </a:solidFill>
                  </a:tcPr>
                </a:tc>
                <a:tc>
                  <a:txBody>
                    <a:bodyPr anchor="t" rtlCol="false"/>
                    <a:lstStyle/>
                    <a:p>
                      <a:pPr algn="ctr">
                        <a:lnSpc>
                          <a:spcPts val="2800"/>
                        </a:lnSpc>
                        <a:defRPr/>
                      </a:pPr>
                      <a:r>
                        <a:rPr lang="en-US" sz="2000">
                          <a:solidFill>
                            <a:srgbClr val="000000"/>
                          </a:solidFill>
                          <a:latin typeface="Canva Sans"/>
                          <a:ea typeface="Canva Sans"/>
                          <a:cs typeface="Canva Sans"/>
                          <a:sym typeface="Canva Sans"/>
                        </a:rPr>
                        <a:t>16</a:t>
                      </a:r>
                      <a:endParaRPr lang="en-US" sz="1100"/>
                    </a:p>
                  </a:txBody>
                  <a:tcPr marL="47625" marR="47625" marT="47625" marB="47625"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FFFFFF"/>
                    </a:solidFill>
                  </a:tcPr>
                </a:tc>
                <a:tc>
                  <a:txBody>
                    <a:bodyPr anchor="t" rtlCol="false"/>
                    <a:lstStyle/>
                    <a:p>
                      <a:pPr algn="ctr" rtl="true">
                        <a:lnSpc>
                          <a:spcPts val="2800"/>
                        </a:lnSpc>
                        <a:defRPr/>
                      </a:pPr>
                      <a:r>
                        <a:rPr lang="ar-EG" sz="2000">
                          <a:solidFill>
                            <a:srgbClr val="000000"/>
                          </a:solidFill>
                          <a:latin typeface="Canva Sans"/>
                          <a:ea typeface="Canva Sans"/>
                          <a:cs typeface="Canva Sans"/>
                          <a:sym typeface="Canva Sans"/>
                          <a:rtl val="true"/>
                        </a:rPr>
                        <a:t>تركيب فص هدية مع التبييض</a:t>
                      </a:r>
                      <a:endParaRPr lang="en-US" sz="1100"/>
                    </a:p>
                  </a:txBody>
                  <a:tcPr marL="47625" marR="47625" marT="47625" marB="47625"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gradFill rotWithShape="true">
                      <a:gsLst>
                        <a:gs pos="0">
                          <a:srgbClr val="CDFFD8">
                            <a:alpha val="100000"/>
                          </a:srgbClr>
                        </a:gs>
                        <a:gs pos="100000">
                          <a:srgbClr val="94B9FF">
                            <a:alpha val="100000"/>
                          </a:srgbClr>
                        </a:gs>
                      </a:gsLst>
                      <a:lin ang="0"/>
                    </a:gradFill>
                  </a:tcPr>
                </a:tc>
                <a:tc>
                  <a:txBody>
                    <a:bodyPr anchor="t" rtlCol="false"/>
                    <a:lstStyle/>
                    <a:p>
                      <a:pPr algn="ctr" rtl="true">
                        <a:lnSpc>
                          <a:spcPts val="2800"/>
                        </a:lnSpc>
                        <a:defRPr/>
                      </a:pPr>
                      <a:r>
                        <a:rPr lang="ar-EG" sz="2000">
                          <a:solidFill>
                            <a:srgbClr val="000000"/>
                          </a:solidFill>
                          <a:latin typeface="Canva Sans"/>
                          <a:ea typeface="Canva Sans"/>
                          <a:cs typeface="Canva Sans"/>
                          <a:sym typeface="Canva Sans"/>
                          <a:rtl val="true"/>
                        </a:rPr>
                        <a:t>خصم </a:t>
                      </a:r>
                      <a:r>
                        <a:rPr lang="en-US" sz="2000">
                          <a:solidFill>
                            <a:srgbClr val="000000"/>
                          </a:solidFill>
                          <a:latin typeface="Canva Sans"/>
                          <a:ea typeface="Canva Sans"/>
                          <a:cs typeface="Canva Sans"/>
                          <a:sym typeface="Canva Sans"/>
                        </a:rPr>
                        <a:t>20</a:t>
                      </a:r>
                      <a:r>
                        <a:rPr lang="ar-EG" sz="2000">
                          <a:solidFill>
                            <a:srgbClr val="000000"/>
                          </a:solidFill>
                          <a:latin typeface="Canva Sans"/>
                          <a:ea typeface="Canva Sans"/>
                          <a:cs typeface="Canva Sans"/>
                          <a:sym typeface="Canva Sans"/>
                          <a:rtl val="true"/>
                        </a:rPr>
                        <a:t>% علي جميع الخدمات</a:t>
                      </a:r>
                      <a:endParaRPr lang="en-US" sz="1100"/>
                    </a:p>
                  </a:txBody>
                  <a:tcPr marL="47625" marR="47625" marT="47625" marB="47625"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gradFill rotWithShape="true">
                      <a:gsLst>
                        <a:gs pos="0">
                          <a:srgbClr val="CDFFD8">
                            <a:alpha val="100000"/>
                          </a:srgbClr>
                        </a:gs>
                        <a:gs pos="100000">
                          <a:srgbClr val="94B9FF">
                            <a:alpha val="100000"/>
                          </a:srgbClr>
                        </a:gs>
                      </a:gsLst>
                      <a:lin ang="0"/>
                    </a:gradFill>
                  </a:tcPr>
                </a:tc>
                <a:tc>
                  <a:txBody>
                    <a:bodyPr anchor="t" rtlCol="false"/>
                    <a:lstStyle/>
                    <a:p>
                      <a:pPr algn="ctr" rtl="true">
                        <a:lnSpc>
                          <a:spcPts val="2800"/>
                        </a:lnSpc>
                        <a:defRPr/>
                      </a:pPr>
                      <a:r>
                        <a:rPr lang="ar-EG" sz="2000">
                          <a:solidFill>
                            <a:srgbClr val="000000"/>
                          </a:solidFill>
                          <a:latin typeface="Canva Sans"/>
                          <a:ea typeface="Canva Sans"/>
                          <a:cs typeface="Canva Sans"/>
                          <a:sym typeface="Canva Sans"/>
                          <a:rtl val="true"/>
                        </a:rPr>
                        <a:t>فيديو بخدمات العيادة</a:t>
                      </a:r>
                      <a:endParaRPr lang="en-US" sz="1100"/>
                    </a:p>
                  </a:txBody>
                  <a:tcPr marL="47625" marR="47625" marT="47625" marB="47625"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gradFill rotWithShape="true">
                      <a:gsLst>
                        <a:gs pos="0">
                          <a:srgbClr val="CDFFD8">
                            <a:alpha val="100000"/>
                          </a:srgbClr>
                        </a:gs>
                        <a:gs pos="100000">
                          <a:srgbClr val="94B9FF">
                            <a:alpha val="100000"/>
                          </a:srgbClr>
                        </a:gs>
                      </a:gsLst>
                      <a:lin ang="0"/>
                    </a:gradFill>
                  </a:tcPr>
                </a:tc>
                <a:tc>
                  <a:txBody>
                    <a:bodyPr anchor="t" rtlCol="false"/>
                    <a:lstStyle/>
                    <a:p>
                      <a:pPr algn="l">
                        <a:lnSpc>
                          <a:spcPts val="2800"/>
                        </a:lnSpc>
                        <a:defRPr/>
                      </a:pPr>
                      <a:r>
                        <a:rPr lang="ar-EG" sz="2000">
                          <a:solidFill>
                            <a:srgbClr val="000000"/>
                          </a:solidFill>
                          <a:latin typeface="Canva Sans"/>
                          <a:ea typeface="Canva Sans"/>
                          <a:cs typeface="Canva Sans"/>
                          <a:sym typeface="Canva Sans"/>
                          <a:rtl val="true"/>
                        </a:rPr>
                        <a:t>تخصصات العيادة</a:t>
                      </a:r>
                      <a:endParaRPr lang="en-US" sz="1100"/>
                    </a:p>
                  </a:txBody>
                  <a:tcPr marL="47625" marR="47625" marT="47625" marB="47625"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gradFill rotWithShape="true">
                      <a:gsLst>
                        <a:gs pos="0">
                          <a:srgbClr val="CDFFD8">
                            <a:alpha val="100000"/>
                          </a:srgbClr>
                        </a:gs>
                        <a:gs pos="100000">
                          <a:srgbClr val="94B9FF">
                            <a:alpha val="100000"/>
                          </a:srgbClr>
                        </a:gs>
                      </a:gsLst>
                      <a:lin ang="0"/>
                    </a:gradFill>
                  </a:tcPr>
                </a:tc>
              </a:tr>
              <a:tr h="1108871">
                <a:tc>
                  <a:txBody>
                    <a:bodyPr anchor="t" rtlCol="false"/>
                    <a:lstStyle/>
                    <a:p>
                      <a:pPr algn="l">
                        <a:lnSpc>
                          <a:spcPts val="2800"/>
                        </a:lnSpc>
                        <a:defRPr/>
                      </a:pPr>
                      <a:r>
                        <a:rPr lang="ar-EG" sz="2000">
                          <a:solidFill>
                            <a:srgbClr val="000000"/>
                          </a:solidFill>
                          <a:latin typeface="Canva Sans"/>
                          <a:ea typeface="Canva Sans"/>
                          <a:cs typeface="Canva Sans"/>
                          <a:sym typeface="Canva Sans"/>
                          <a:rtl val="true"/>
                        </a:rPr>
                        <a:t>مشاكل خلع الاسنان لكبار السن</a:t>
                      </a:r>
                      <a:endParaRPr lang="en-US" sz="1100"/>
                    </a:p>
                  </a:txBody>
                  <a:tcPr marL="47625" marR="47625" marT="47625" marB="47625"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gradFill rotWithShape="true">
                      <a:gsLst>
                        <a:gs pos="0">
                          <a:srgbClr val="FFF7AD">
                            <a:alpha val="100000"/>
                          </a:srgbClr>
                        </a:gs>
                        <a:gs pos="100000">
                          <a:srgbClr val="FFA9F9">
                            <a:alpha val="100000"/>
                          </a:srgbClr>
                        </a:gs>
                      </a:gsLst>
                      <a:lin ang="0"/>
                    </a:gradFill>
                  </a:tcPr>
                </a:tc>
                <a:tc>
                  <a:txBody>
                    <a:bodyPr anchor="t" rtlCol="false"/>
                    <a:lstStyle/>
                    <a:p>
                      <a:pPr algn="ctr">
                        <a:lnSpc>
                          <a:spcPts val="2800"/>
                        </a:lnSpc>
                        <a:defRPr/>
                      </a:pPr>
                      <a:r>
                        <a:rPr lang="en-US" sz="2000">
                          <a:solidFill>
                            <a:srgbClr val="000000"/>
                          </a:solidFill>
                          <a:latin typeface="Canva Sans"/>
                          <a:ea typeface="Canva Sans"/>
                          <a:cs typeface="Canva Sans"/>
                          <a:sym typeface="Canva Sans"/>
                        </a:rPr>
                        <a:t>22</a:t>
                      </a:r>
                      <a:endParaRPr lang="en-US" sz="1100"/>
                    </a:p>
                  </a:txBody>
                  <a:tcPr marL="47625" marR="47625" marT="47625" marB="47625"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FFFFFF"/>
                    </a:solidFill>
                  </a:tcPr>
                </a:tc>
                <a:tc>
                  <a:txBody>
                    <a:bodyPr anchor="t" rtlCol="false"/>
                    <a:lstStyle/>
                    <a:p>
                      <a:pPr algn="l">
                        <a:lnSpc>
                          <a:spcPts val="2800"/>
                        </a:lnSpc>
                        <a:defRPr/>
                      </a:pPr>
                      <a:r>
                        <a:rPr lang="ar-EG" sz="2000">
                          <a:solidFill>
                            <a:srgbClr val="000000"/>
                          </a:solidFill>
                          <a:latin typeface="Canva Sans"/>
                          <a:ea typeface="Canva Sans"/>
                          <a:cs typeface="Canva Sans"/>
                          <a:sym typeface="Canva Sans"/>
                          <a:rtl val="true"/>
                        </a:rPr>
                        <a:t>حقائق واكاذيب عن طب الاسنان</a:t>
                      </a:r>
                      <a:endParaRPr lang="en-US" sz="1100"/>
                    </a:p>
                  </a:txBody>
                  <a:tcPr marL="47625" marR="47625" marT="47625" marB="47625"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C49279"/>
                    </a:solidFill>
                  </a:tcPr>
                </a:tc>
                <a:tc>
                  <a:txBody>
                    <a:bodyPr anchor="t" rtlCol="false"/>
                    <a:lstStyle/>
                    <a:p>
                      <a:pPr algn="ctr" rtl="true">
                        <a:lnSpc>
                          <a:spcPts val="2800"/>
                        </a:lnSpc>
                        <a:defRPr/>
                      </a:pPr>
                      <a:r>
                        <a:rPr lang="ar-EG" sz="2000">
                          <a:solidFill>
                            <a:srgbClr val="000000"/>
                          </a:solidFill>
                          <a:latin typeface="Canva Sans"/>
                          <a:ea typeface="Canva Sans"/>
                          <a:cs typeface="Canva Sans"/>
                          <a:sym typeface="Canva Sans"/>
                          <a:rtl val="true"/>
                        </a:rPr>
                        <a:t>ألم العصب</a:t>
                      </a:r>
                      <a:endParaRPr lang="en-US" sz="1100"/>
                    </a:p>
                  </a:txBody>
                  <a:tcPr marL="47625" marR="47625" marT="47625" marB="47625"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gradFill rotWithShape="true">
                      <a:gsLst>
                        <a:gs pos="0">
                          <a:srgbClr val="FFF7AD">
                            <a:alpha val="100000"/>
                          </a:srgbClr>
                        </a:gs>
                        <a:gs pos="100000">
                          <a:srgbClr val="FFA9F9">
                            <a:alpha val="100000"/>
                          </a:srgbClr>
                        </a:gs>
                      </a:gsLst>
                      <a:lin ang="0"/>
                    </a:gradFill>
                  </a:tcPr>
                </a:tc>
                <a:tc>
                  <a:txBody>
                    <a:bodyPr anchor="t" rtlCol="false"/>
                    <a:lstStyle/>
                    <a:p>
                      <a:pPr algn="ctr">
                        <a:lnSpc>
                          <a:spcPts val="2800"/>
                        </a:lnSpc>
                        <a:defRPr/>
                      </a:pPr>
                      <a:r>
                        <a:rPr lang="en-US" sz="2000">
                          <a:solidFill>
                            <a:srgbClr val="000000"/>
                          </a:solidFill>
                          <a:latin typeface="Canva Sans"/>
                          <a:ea typeface="Canva Sans"/>
                          <a:cs typeface="Canva Sans"/>
                          <a:sym typeface="Canva Sans"/>
                        </a:rPr>
                        <a:t>25</a:t>
                      </a:r>
                      <a:endParaRPr lang="en-US" sz="1100"/>
                    </a:p>
                  </a:txBody>
                  <a:tcPr marL="47625" marR="47625" marT="47625" marB="47625"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FFFFFF"/>
                    </a:solidFill>
                  </a:tcPr>
                </a:tc>
                <a:tc>
                  <a:txBody>
                    <a:bodyPr anchor="t" rtlCol="false"/>
                    <a:lstStyle/>
                    <a:p>
                      <a:pPr algn="ctr" rtl="true">
                        <a:lnSpc>
                          <a:spcPts val="2800"/>
                        </a:lnSpc>
                        <a:defRPr/>
                      </a:pPr>
                      <a:r>
                        <a:rPr lang="ar-EG" sz="2000">
                          <a:solidFill>
                            <a:srgbClr val="000000"/>
                          </a:solidFill>
                          <a:latin typeface="Canva Sans"/>
                          <a:ea typeface="Canva Sans"/>
                          <a:cs typeface="Canva Sans"/>
                          <a:sym typeface="Canva Sans"/>
                          <a:rtl val="true"/>
                        </a:rPr>
                        <a:t>حقائق وااذيب عن طب الاسنان</a:t>
                      </a:r>
                      <a:endParaRPr lang="en-US" sz="1100"/>
                    </a:p>
                  </a:txBody>
                  <a:tcPr marL="47625" marR="47625" marT="47625" marB="47625"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C49279"/>
                    </a:solidFill>
                  </a:tcPr>
                </a:tc>
                <a:tc>
                  <a:txBody>
                    <a:bodyPr anchor="t" rtlCol="false"/>
                    <a:lstStyle/>
                    <a:p>
                      <a:pPr algn="ctr">
                        <a:lnSpc>
                          <a:spcPts val="2800"/>
                        </a:lnSpc>
                        <a:defRPr/>
                      </a:pPr>
                      <a:r>
                        <a:rPr lang="en-US" sz="2000">
                          <a:solidFill>
                            <a:srgbClr val="000000"/>
                          </a:solidFill>
                          <a:latin typeface="Canva Sans"/>
                          <a:ea typeface="Canva Sans"/>
                          <a:cs typeface="Canva Sans"/>
                          <a:sym typeface="Canva Sans"/>
                        </a:rPr>
                        <a:t>27</a:t>
                      </a:r>
                      <a:endParaRPr lang="en-US" sz="1100"/>
                    </a:p>
                  </a:txBody>
                  <a:tcPr marL="47625" marR="47625" marT="47625" marB="47625"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FFFFFF"/>
                    </a:solidFill>
                  </a:tcPr>
                </a:tc>
              </a:tr>
              <a:tr h="1301495">
                <a:tc>
                  <a:txBody>
                    <a:bodyPr anchor="t" rtlCol="false"/>
                    <a:lstStyle/>
                    <a:p>
                      <a:pPr algn="ctr">
                        <a:lnSpc>
                          <a:spcPts val="2800"/>
                        </a:lnSpc>
                        <a:defRPr/>
                      </a:pPr>
                      <a:r>
                        <a:rPr lang="en-US" sz="2000">
                          <a:solidFill>
                            <a:srgbClr val="000000"/>
                          </a:solidFill>
                          <a:latin typeface="Canva Sans"/>
                          <a:ea typeface="Canva Sans"/>
                          <a:cs typeface="Canva Sans"/>
                          <a:sym typeface="Canva Sans"/>
                        </a:rPr>
                        <a:t>28</a:t>
                      </a:r>
                      <a:endParaRPr lang="en-US" sz="1100"/>
                    </a:p>
                  </a:txBody>
                  <a:tcPr marL="47625" marR="47625" marT="47625" marB="47625"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FFFFFF"/>
                    </a:solidFill>
                  </a:tcPr>
                </a:tc>
                <a:tc>
                  <a:txBody>
                    <a:bodyPr anchor="t" rtlCol="false"/>
                    <a:lstStyle/>
                    <a:p>
                      <a:pPr algn="ctr" rtl="true">
                        <a:lnSpc>
                          <a:spcPts val="2800"/>
                        </a:lnSpc>
                        <a:defRPr/>
                      </a:pPr>
                      <a:r>
                        <a:rPr lang="ar-EG" sz="2000">
                          <a:solidFill>
                            <a:srgbClr val="000000"/>
                          </a:solidFill>
                          <a:latin typeface="Canva Sans"/>
                          <a:ea typeface="Canva Sans"/>
                          <a:cs typeface="Canva Sans"/>
                          <a:sym typeface="Canva Sans"/>
                          <a:rtl val="true"/>
                        </a:rPr>
                        <a:t>سكرك مضبوط </a:t>
                      </a:r>
                      <a:endParaRPr lang="en-US" sz="1100"/>
                    </a:p>
                    <a:p>
                      <a:pPr algn="ctr" rtl="true">
                        <a:lnSpc>
                          <a:spcPts val="2800"/>
                        </a:lnSpc>
                      </a:pPr>
                      <a:r>
                        <a:rPr lang="ar-EG" sz="2000">
                          <a:solidFill>
                            <a:srgbClr val="000000"/>
                          </a:solidFill>
                          <a:latin typeface="Canva Sans"/>
                          <a:ea typeface="Canva Sans"/>
                          <a:cs typeface="Canva Sans"/>
                          <a:sym typeface="Canva Sans"/>
                          <a:rtl val="true"/>
                        </a:rPr>
                        <a:t>سنانك مضبوطة</a:t>
                      </a:r>
                    </a:p>
                  </a:txBody>
                  <a:tcPr marL="47625" marR="47625" marT="47625" marB="47625"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gradFill rotWithShape="true">
                      <a:gsLst>
                        <a:gs pos="0">
                          <a:srgbClr val="FFF7AD">
                            <a:alpha val="100000"/>
                          </a:srgbClr>
                        </a:gs>
                        <a:gs pos="100000">
                          <a:srgbClr val="FFA9F9">
                            <a:alpha val="100000"/>
                          </a:srgbClr>
                        </a:gs>
                      </a:gsLst>
                      <a:lin ang="0"/>
                    </a:gradFill>
                  </a:tcPr>
                </a:tc>
                <a:tc>
                  <a:txBody>
                    <a:bodyPr anchor="t" rtlCol="false"/>
                    <a:lstStyle/>
                    <a:p>
                      <a:pPr algn="ctr" rtl="true">
                        <a:lnSpc>
                          <a:spcPts val="2800"/>
                        </a:lnSpc>
                        <a:defRPr/>
                      </a:pPr>
                      <a:r>
                        <a:rPr lang="ar-EG" sz="2000">
                          <a:solidFill>
                            <a:srgbClr val="000000"/>
                          </a:solidFill>
                          <a:latin typeface="Canva Sans"/>
                          <a:ea typeface="Canva Sans"/>
                          <a:cs typeface="Canva Sans"/>
                          <a:sym typeface="Canva Sans"/>
                          <a:rtl val="true"/>
                        </a:rPr>
                        <a:t>تهنئة بالعام الجديد</a:t>
                      </a:r>
                      <a:endParaRPr lang="en-US" sz="1100"/>
                    </a:p>
                  </a:txBody>
                  <a:tcPr marL="47625" marR="47625" marT="47625" marB="47625"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gradFill rotWithShape="true">
                      <a:gsLst>
                        <a:gs pos="0">
                          <a:srgbClr val="CDFFD8">
                            <a:alpha val="100000"/>
                          </a:srgbClr>
                        </a:gs>
                        <a:gs pos="100000">
                          <a:srgbClr val="94B9FF">
                            <a:alpha val="100000"/>
                          </a:srgbClr>
                        </a:gs>
                      </a:gsLst>
                      <a:lin ang="0"/>
                    </a:gradFill>
                  </a:tcPr>
                </a:tc>
                <a:tc>
                  <a:txBody>
                    <a:bodyPr anchor="t" rtlCol="false"/>
                    <a:lstStyle/>
                    <a:p>
                      <a:pPr algn="ctr">
                        <a:lnSpc>
                          <a:spcPts val="2800"/>
                        </a:lnSpc>
                        <a:defRPr/>
                      </a:pPr>
                      <a:r>
                        <a:rPr lang="en-US" sz="2000">
                          <a:solidFill>
                            <a:srgbClr val="000000"/>
                          </a:solidFill>
                          <a:latin typeface="Canva Sans"/>
                          <a:ea typeface="Canva Sans"/>
                          <a:cs typeface="Canva Sans"/>
                          <a:sym typeface="Canva Sans"/>
                        </a:rPr>
                        <a:t>31</a:t>
                      </a:r>
                      <a:endParaRPr lang="en-US" sz="1100"/>
                    </a:p>
                  </a:txBody>
                  <a:tcPr marL="47625" marR="47625" marT="47625" marB="47625"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FFFFFF"/>
                    </a:solidFill>
                  </a:tcPr>
                </a:tc>
                <a:tc>
                  <a:txBody>
                    <a:bodyPr anchor="t" rtlCol="false"/>
                    <a:lstStyle/>
                    <a:p>
                      <a:pPr algn="ctr">
                        <a:lnSpc>
                          <a:spcPts val="2800"/>
                        </a:lnSpc>
                        <a:defRPr/>
                      </a:pPr>
                      <a:endParaRPr lang="en-US" sz="1100"/>
                    </a:p>
                  </a:txBody>
                  <a:tcPr marL="47625" marR="47625" marT="47625" marB="47625"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FFFFFF"/>
                    </a:solidFill>
                  </a:tcPr>
                </a:tc>
                <a:tc>
                  <a:txBody>
                    <a:bodyPr anchor="t" rtlCol="false"/>
                    <a:lstStyle/>
                    <a:p>
                      <a:pPr algn="ctr">
                        <a:lnSpc>
                          <a:spcPts val="2800"/>
                        </a:lnSpc>
                        <a:defRPr/>
                      </a:pPr>
                      <a:endParaRPr lang="en-US" sz="1100"/>
                    </a:p>
                  </a:txBody>
                  <a:tcPr marL="47625" marR="47625" marT="47625" marB="47625"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FFFFFF"/>
                    </a:solidFill>
                  </a:tcPr>
                </a:tc>
                <a:tc>
                  <a:txBody>
                    <a:bodyPr anchor="t" rtlCol="false"/>
                    <a:lstStyle/>
                    <a:p>
                      <a:pPr algn="ctr">
                        <a:lnSpc>
                          <a:spcPts val="2800"/>
                        </a:lnSpc>
                        <a:defRPr/>
                      </a:pPr>
                      <a:endParaRPr lang="en-US" sz="1100"/>
                    </a:p>
                  </a:txBody>
                  <a:tcPr marL="47625" marR="47625" marT="47625" marB="47625"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FFFFFF"/>
                    </a:solidFill>
                  </a:tcPr>
                </a:tc>
              </a:tr>
            </a:tbl>
          </a:graphicData>
        </a:graphic>
      </p:graphicFrame>
      <p:grpSp>
        <p:nvGrpSpPr>
          <p:cNvPr name="Group 8" id="8"/>
          <p:cNvGrpSpPr/>
          <p:nvPr/>
        </p:nvGrpSpPr>
        <p:grpSpPr>
          <a:xfrm rot="0">
            <a:off x="12913636" y="9442793"/>
            <a:ext cx="2583153" cy="425527"/>
            <a:chOff x="0" y="0"/>
            <a:chExt cx="678987" cy="111851"/>
          </a:xfrm>
        </p:grpSpPr>
        <p:sp>
          <p:nvSpPr>
            <p:cNvPr name="Freeform 9" id="9"/>
            <p:cNvSpPr/>
            <p:nvPr/>
          </p:nvSpPr>
          <p:spPr>
            <a:xfrm flipH="false" flipV="false" rot="0">
              <a:off x="0" y="0"/>
              <a:ext cx="678987" cy="111851"/>
            </a:xfrm>
            <a:custGeom>
              <a:avLst/>
              <a:gdLst/>
              <a:ahLst/>
              <a:cxnLst/>
              <a:rect r="r" b="b" t="t" l="l"/>
              <a:pathLst>
                <a:path h="111851" w="678987">
                  <a:moveTo>
                    <a:pt x="0" y="0"/>
                  </a:moveTo>
                  <a:lnTo>
                    <a:pt x="678987" y="0"/>
                  </a:lnTo>
                  <a:lnTo>
                    <a:pt x="678987" y="111851"/>
                  </a:lnTo>
                  <a:lnTo>
                    <a:pt x="0" y="111851"/>
                  </a:lnTo>
                  <a:close/>
                </a:path>
              </a:pathLst>
            </a:custGeom>
            <a:solidFill>
              <a:srgbClr val="61A1BA"/>
            </a:solidFill>
            <a:ln w="9525" cap="sq">
              <a:solidFill>
                <a:srgbClr val="000000"/>
              </a:solidFill>
              <a:prstDash val="solid"/>
              <a:miter/>
            </a:ln>
          </p:spPr>
        </p:sp>
        <p:sp>
          <p:nvSpPr>
            <p:cNvPr name="TextBox 10" id="10"/>
            <p:cNvSpPr txBox="true"/>
            <p:nvPr/>
          </p:nvSpPr>
          <p:spPr>
            <a:xfrm>
              <a:off x="0" y="-28575"/>
              <a:ext cx="678987" cy="140426"/>
            </a:xfrm>
            <a:prstGeom prst="rect">
              <a:avLst/>
            </a:prstGeom>
          </p:spPr>
          <p:txBody>
            <a:bodyPr anchor="ctr" rtlCol="false" tIns="50800" lIns="50800" bIns="50800" rIns="50800"/>
            <a:lstStyle/>
            <a:p>
              <a:pPr algn="ctr" marL="0" indent="0" lvl="1">
                <a:lnSpc>
                  <a:spcPts val="2379"/>
                </a:lnSpc>
                <a:spcBef>
                  <a:spcPct val="0"/>
                </a:spcBef>
              </a:pPr>
              <a:r>
                <a:rPr lang="en-US" b="true" sz="1699">
                  <a:solidFill>
                    <a:srgbClr val="000000"/>
                  </a:solidFill>
                  <a:latin typeface="Canva Sans Bold"/>
                  <a:ea typeface="Canva Sans Bold"/>
                  <a:cs typeface="Canva Sans Bold"/>
                  <a:sym typeface="Canva Sans Bold"/>
                </a:rPr>
                <a:t>Faceboook</a:t>
              </a:r>
            </a:p>
          </p:txBody>
        </p:sp>
      </p:grpSp>
      <p:grpSp>
        <p:nvGrpSpPr>
          <p:cNvPr name="Group 11" id="11"/>
          <p:cNvGrpSpPr/>
          <p:nvPr/>
        </p:nvGrpSpPr>
        <p:grpSpPr>
          <a:xfrm rot="0">
            <a:off x="1028700" y="9405283"/>
            <a:ext cx="1539319" cy="425527"/>
            <a:chOff x="0" y="0"/>
            <a:chExt cx="404613" cy="111851"/>
          </a:xfrm>
        </p:grpSpPr>
        <p:sp>
          <p:nvSpPr>
            <p:cNvPr name="Freeform 12" id="12"/>
            <p:cNvSpPr/>
            <p:nvPr/>
          </p:nvSpPr>
          <p:spPr>
            <a:xfrm flipH="false" flipV="false" rot="0">
              <a:off x="0" y="0"/>
              <a:ext cx="404613" cy="111851"/>
            </a:xfrm>
            <a:custGeom>
              <a:avLst/>
              <a:gdLst/>
              <a:ahLst/>
              <a:cxnLst/>
              <a:rect r="r" b="b" t="t" l="l"/>
              <a:pathLst>
                <a:path h="111851" w="404613">
                  <a:moveTo>
                    <a:pt x="0" y="0"/>
                  </a:moveTo>
                  <a:lnTo>
                    <a:pt x="404613" y="0"/>
                  </a:lnTo>
                  <a:lnTo>
                    <a:pt x="404613" y="111851"/>
                  </a:lnTo>
                  <a:lnTo>
                    <a:pt x="0" y="111851"/>
                  </a:lnTo>
                  <a:close/>
                </a:path>
              </a:pathLst>
            </a:custGeom>
            <a:gradFill rotWithShape="true">
              <a:gsLst>
                <a:gs pos="0">
                  <a:srgbClr val="FFF7AD">
                    <a:alpha val="100000"/>
                  </a:srgbClr>
                </a:gs>
                <a:gs pos="100000">
                  <a:srgbClr val="FFA9F9">
                    <a:alpha val="100000"/>
                  </a:srgbClr>
                </a:gs>
              </a:gsLst>
              <a:lin ang="0"/>
            </a:gradFill>
            <a:ln w="9525" cap="sq">
              <a:solidFill>
                <a:srgbClr val="FFFFFF"/>
              </a:solidFill>
              <a:prstDash val="solid"/>
              <a:miter/>
            </a:ln>
          </p:spPr>
        </p:sp>
        <p:sp>
          <p:nvSpPr>
            <p:cNvPr name="TextBox 13" id="13"/>
            <p:cNvSpPr txBox="true"/>
            <p:nvPr/>
          </p:nvSpPr>
          <p:spPr>
            <a:xfrm>
              <a:off x="0" y="-28575"/>
              <a:ext cx="404613" cy="140426"/>
            </a:xfrm>
            <a:prstGeom prst="rect">
              <a:avLst/>
            </a:prstGeom>
          </p:spPr>
          <p:txBody>
            <a:bodyPr anchor="ctr" rtlCol="false" tIns="50800" lIns="50800" bIns="50800" rIns="50800"/>
            <a:lstStyle/>
            <a:p>
              <a:pPr algn="ctr" marL="0" indent="0" lvl="1">
                <a:lnSpc>
                  <a:spcPts val="2379"/>
                </a:lnSpc>
                <a:spcBef>
                  <a:spcPct val="0"/>
                </a:spcBef>
              </a:pPr>
              <a:r>
                <a:rPr lang="en-US" sz="1699">
                  <a:solidFill>
                    <a:srgbClr val="000000"/>
                  </a:solidFill>
                  <a:latin typeface="Canva Sans"/>
                  <a:ea typeface="Canva Sans"/>
                  <a:cs typeface="Canva Sans"/>
                  <a:sym typeface="Canva Sans"/>
                </a:rPr>
                <a:t>Educational</a:t>
              </a:r>
            </a:p>
          </p:txBody>
        </p:sp>
      </p:grpSp>
      <p:grpSp>
        <p:nvGrpSpPr>
          <p:cNvPr name="Group 14" id="14"/>
          <p:cNvGrpSpPr/>
          <p:nvPr/>
        </p:nvGrpSpPr>
        <p:grpSpPr>
          <a:xfrm rot="0">
            <a:off x="4552271" y="9438174"/>
            <a:ext cx="1920857" cy="425527"/>
            <a:chOff x="0" y="0"/>
            <a:chExt cx="504901" cy="111851"/>
          </a:xfrm>
        </p:grpSpPr>
        <p:sp>
          <p:nvSpPr>
            <p:cNvPr name="Freeform 15" id="15"/>
            <p:cNvSpPr/>
            <p:nvPr/>
          </p:nvSpPr>
          <p:spPr>
            <a:xfrm flipH="false" flipV="false" rot="0">
              <a:off x="0" y="0"/>
              <a:ext cx="504901" cy="111851"/>
            </a:xfrm>
            <a:custGeom>
              <a:avLst/>
              <a:gdLst/>
              <a:ahLst/>
              <a:cxnLst/>
              <a:rect r="r" b="b" t="t" l="l"/>
              <a:pathLst>
                <a:path h="111851" w="504901">
                  <a:moveTo>
                    <a:pt x="0" y="0"/>
                  </a:moveTo>
                  <a:lnTo>
                    <a:pt x="504901" y="0"/>
                  </a:lnTo>
                  <a:lnTo>
                    <a:pt x="504901" y="111851"/>
                  </a:lnTo>
                  <a:lnTo>
                    <a:pt x="0" y="111851"/>
                  </a:lnTo>
                  <a:close/>
                </a:path>
              </a:pathLst>
            </a:custGeom>
            <a:solidFill>
              <a:srgbClr val="C49279"/>
            </a:solidFill>
            <a:ln w="9525" cap="sq">
              <a:solidFill>
                <a:srgbClr val="FFFFFF"/>
              </a:solidFill>
              <a:prstDash val="solid"/>
              <a:miter/>
            </a:ln>
          </p:spPr>
        </p:sp>
        <p:sp>
          <p:nvSpPr>
            <p:cNvPr name="TextBox 16" id="16"/>
            <p:cNvSpPr txBox="true"/>
            <p:nvPr/>
          </p:nvSpPr>
          <p:spPr>
            <a:xfrm>
              <a:off x="0" y="-28575"/>
              <a:ext cx="504901" cy="140426"/>
            </a:xfrm>
            <a:prstGeom prst="rect">
              <a:avLst/>
            </a:prstGeom>
          </p:spPr>
          <p:txBody>
            <a:bodyPr anchor="ctr" rtlCol="false" tIns="50800" lIns="50800" bIns="50800" rIns="50800"/>
            <a:lstStyle/>
            <a:p>
              <a:pPr algn="ctr" marL="0" indent="0" lvl="1">
                <a:lnSpc>
                  <a:spcPts val="2379"/>
                </a:lnSpc>
                <a:spcBef>
                  <a:spcPct val="0"/>
                </a:spcBef>
              </a:pPr>
              <a:r>
                <a:rPr lang="en-US" sz="1699">
                  <a:solidFill>
                    <a:srgbClr val="000000"/>
                  </a:solidFill>
                  <a:latin typeface="Canva Sans"/>
                  <a:ea typeface="Canva Sans"/>
                  <a:cs typeface="Canva Sans"/>
                  <a:sym typeface="Canva Sans"/>
                </a:rPr>
                <a:t>Facts and Muth</a:t>
              </a:r>
            </a:p>
          </p:txBody>
        </p:sp>
      </p:grpSp>
      <p:grpSp>
        <p:nvGrpSpPr>
          <p:cNvPr name="Group 17" id="17"/>
          <p:cNvGrpSpPr/>
          <p:nvPr/>
        </p:nvGrpSpPr>
        <p:grpSpPr>
          <a:xfrm rot="0">
            <a:off x="2817045" y="9438174"/>
            <a:ext cx="1486459" cy="425527"/>
            <a:chOff x="0" y="0"/>
            <a:chExt cx="390719" cy="111851"/>
          </a:xfrm>
        </p:grpSpPr>
        <p:sp>
          <p:nvSpPr>
            <p:cNvPr name="Freeform 18" id="18"/>
            <p:cNvSpPr/>
            <p:nvPr/>
          </p:nvSpPr>
          <p:spPr>
            <a:xfrm flipH="false" flipV="false" rot="0">
              <a:off x="0" y="0"/>
              <a:ext cx="390719" cy="111851"/>
            </a:xfrm>
            <a:custGeom>
              <a:avLst/>
              <a:gdLst/>
              <a:ahLst/>
              <a:cxnLst/>
              <a:rect r="r" b="b" t="t" l="l"/>
              <a:pathLst>
                <a:path h="111851" w="390719">
                  <a:moveTo>
                    <a:pt x="0" y="0"/>
                  </a:moveTo>
                  <a:lnTo>
                    <a:pt x="390719" y="0"/>
                  </a:lnTo>
                  <a:lnTo>
                    <a:pt x="390719" y="111851"/>
                  </a:lnTo>
                  <a:lnTo>
                    <a:pt x="0" y="111851"/>
                  </a:lnTo>
                  <a:close/>
                </a:path>
              </a:pathLst>
            </a:custGeom>
            <a:gradFill rotWithShape="true">
              <a:gsLst>
                <a:gs pos="0">
                  <a:srgbClr val="CDFFD8">
                    <a:alpha val="100000"/>
                  </a:srgbClr>
                </a:gs>
                <a:gs pos="100000">
                  <a:srgbClr val="94B9FF">
                    <a:alpha val="100000"/>
                  </a:srgbClr>
                </a:gs>
              </a:gsLst>
              <a:lin ang="0"/>
            </a:gradFill>
            <a:ln w="9525" cap="sq">
              <a:solidFill>
                <a:srgbClr val="FFFFFF"/>
              </a:solidFill>
              <a:prstDash val="solid"/>
              <a:miter/>
            </a:ln>
          </p:spPr>
        </p:sp>
        <p:sp>
          <p:nvSpPr>
            <p:cNvPr name="TextBox 19" id="19"/>
            <p:cNvSpPr txBox="true"/>
            <p:nvPr/>
          </p:nvSpPr>
          <p:spPr>
            <a:xfrm>
              <a:off x="0" y="-28575"/>
              <a:ext cx="390719" cy="140426"/>
            </a:xfrm>
            <a:prstGeom prst="rect">
              <a:avLst/>
            </a:prstGeom>
          </p:spPr>
          <p:txBody>
            <a:bodyPr anchor="ctr" rtlCol="false" tIns="50800" lIns="50800" bIns="50800" rIns="50800"/>
            <a:lstStyle/>
            <a:p>
              <a:pPr algn="ctr" marL="0" indent="0" lvl="1">
                <a:lnSpc>
                  <a:spcPts val="2379"/>
                </a:lnSpc>
                <a:spcBef>
                  <a:spcPct val="0"/>
                </a:spcBef>
              </a:pPr>
              <a:r>
                <a:rPr lang="en-US" sz="1699">
                  <a:solidFill>
                    <a:srgbClr val="000000"/>
                  </a:solidFill>
                  <a:latin typeface="Canva Sans"/>
                  <a:ea typeface="Canva Sans"/>
                  <a:cs typeface="Canva Sans"/>
                  <a:sym typeface="Canva Sans"/>
                </a:rPr>
                <a:t>Promotional</a:t>
              </a:r>
            </a:p>
          </p:txBody>
        </p:sp>
      </p:grpSp>
      <p:grpSp>
        <p:nvGrpSpPr>
          <p:cNvPr name="Group 20" id="20"/>
          <p:cNvGrpSpPr/>
          <p:nvPr/>
        </p:nvGrpSpPr>
        <p:grpSpPr>
          <a:xfrm rot="0">
            <a:off x="6720778" y="9438174"/>
            <a:ext cx="1727504" cy="425527"/>
            <a:chOff x="0" y="0"/>
            <a:chExt cx="454078" cy="111851"/>
          </a:xfrm>
        </p:grpSpPr>
        <p:sp>
          <p:nvSpPr>
            <p:cNvPr name="Freeform 21" id="21"/>
            <p:cNvSpPr/>
            <p:nvPr/>
          </p:nvSpPr>
          <p:spPr>
            <a:xfrm flipH="false" flipV="false" rot="0">
              <a:off x="0" y="0"/>
              <a:ext cx="454078" cy="111851"/>
            </a:xfrm>
            <a:custGeom>
              <a:avLst/>
              <a:gdLst/>
              <a:ahLst/>
              <a:cxnLst/>
              <a:rect r="r" b="b" t="t" l="l"/>
              <a:pathLst>
                <a:path h="111851" w="454078">
                  <a:moveTo>
                    <a:pt x="0" y="0"/>
                  </a:moveTo>
                  <a:lnTo>
                    <a:pt x="454078" y="0"/>
                  </a:lnTo>
                  <a:lnTo>
                    <a:pt x="454078" y="111851"/>
                  </a:lnTo>
                  <a:lnTo>
                    <a:pt x="0" y="111851"/>
                  </a:lnTo>
                  <a:close/>
                </a:path>
              </a:pathLst>
            </a:custGeom>
            <a:solidFill>
              <a:srgbClr val="E5E5DF"/>
            </a:solidFill>
            <a:ln w="9525" cap="sq">
              <a:solidFill>
                <a:srgbClr val="FFFFFF"/>
              </a:solidFill>
              <a:prstDash val="solid"/>
              <a:miter/>
            </a:ln>
          </p:spPr>
        </p:sp>
        <p:sp>
          <p:nvSpPr>
            <p:cNvPr name="TextBox 22" id="22"/>
            <p:cNvSpPr txBox="true"/>
            <p:nvPr/>
          </p:nvSpPr>
          <p:spPr>
            <a:xfrm>
              <a:off x="0" y="-28575"/>
              <a:ext cx="454078" cy="140426"/>
            </a:xfrm>
            <a:prstGeom prst="rect">
              <a:avLst/>
            </a:prstGeom>
          </p:spPr>
          <p:txBody>
            <a:bodyPr anchor="ctr" rtlCol="false" tIns="50800" lIns="50800" bIns="50800" rIns="50800"/>
            <a:lstStyle/>
            <a:p>
              <a:pPr algn="ctr" marL="0" indent="0" lvl="1">
                <a:lnSpc>
                  <a:spcPts val="2379"/>
                </a:lnSpc>
                <a:spcBef>
                  <a:spcPct val="0"/>
                </a:spcBef>
              </a:pPr>
              <a:r>
                <a:rPr lang="en-US" sz="1699">
                  <a:solidFill>
                    <a:srgbClr val="000000"/>
                  </a:solidFill>
                  <a:latin typeface="Canva Sans"/>
                  <a:ea typeface="Canva Sans"/>
                  <a:cs typeface="Canva Sans"/>
                  <a:sym typeface="Canva Sans"/>
                </a:rPr>
                <a:t>testimonial</a:t>
              </a:r>
            </a:p>
          </p:txBody>
        </p:sp>
      </p:grpSp>
      <p:grpSp>
        <p:nvGrpSpPr>
          <p:cNvPr name="Group 23" id="23"/>
          <p:cNvGrpSpPr/>
          <p:nvPr/>
        </p:nvGrpSpPr>
        <p:grpSpPr>
          <a:xfrm rot="0">
            <a:off x="8619139" y="9438174"/>
            <a:ext cx="2577674" cy="425527"/>
            <a:chOff x="0" y="0"/>
            <a:chExt cx="677547" cy="111851"/>
          </a:xfrm>
        </p:grpSpPr>
        <p:sp>
          <p:nvSpPr>
            <p:cNvPr name="Freeform 24" id="24"/>
            <p:cNvSpPr/>
            <p:nvPr/>
          </p:nvSpPr>
          <p:spPr>
            <a:xfrm flipH="false" flipV="false" rot="0">
              <a:off x="0" y="0"/>
              <a:ext cx="677547" cy="111851"/>
            </a:xfrm>
            <a:custGeom>
              <a:avLst/>
              <a:gdLst/>
              <a:ahLst/>
              <a:cxnLst/>
              <a:rect r="r" b="b" t="t" l="l"/>
              <a:pathLst>
                <a:path h="111851" w="677547">
                  <a:moveTo>
                    <a:pt x="0" y="0"/>
                  </a:moveTo>
                  <a:lnTo>
                    <a:pt x="677547" y="0"/>
                  </a:lnTo>
                  <a:lnTo>
                    <a:pt x="677547" y="111851"/>
                  </a:lnTo>
                  <a:lnTo>
                    <a:pt x="0" y="111851"/>
                  </a:lnTo>
                  <a:close/>
                </a:path>
              </a:pathLst>
            </a:custGeom>
            <a:gradFill rotWithShape="true">
              <a:gsLst>
                <a:gs pos="0">
                  <a:srgbClr val="5170FF">
                    <a:alpha val="100000"/>
                  </a:srgbClr>
                </a:gs>
                <a:gs pos="100000">
                  <a:srgbClr val="FF66C4">
                    <a:alpha val="100000"/>
                  </a:srgbClr>
                </a:gs>
              </a:gsLst>
              <a:lin ang="0"/>
            </a:gradFill>
            <a:ln w="9525" cap="sq">
              <a:solidFill>
                <a:srgbClr val="FFFFFF"/>
              </a:solidFill>
              <a:prstDash val="solid"/>
              <a:miter/>
            </a:ln>
          </p:spPr>
        </p:sp>
        <p:sp>
          <p:nvSpPr>
            <p:cNvPr name="TextBox 25" id="25"/>
            <p:cNvSpPr txBox="true"/>
            <p:nvPr/>
          </p:nvSpPr>
          <p:spPr>
            <a:xfrm>
              <a:off x="0" y="-28575"/>
              <a:ext cx="677547" cy="140426"/>
            </a:xfrm>
            <a:prstGeom prst="rect">
              <a:avLst/>
            </a:prstGeom>
          </p:spPr>
          <p:txBody>
            <a:bodyPr anchor="ctr" rtlCol="false" tIns="50800" lIns="50800" bIns="50800" rIns="50800"/>
            <a:lstStyle/>
            <a:p>
              <a:pPr algn="ctr" marL="0" indent="0" lvl="1">
                <a:lnSpc>
                  <a:spcPts val="2379"/>
                </a:lnSpc>
                <a:spcBef>
                  <a:spcPct val="0"/>
                </a:spcBef>
              </a:pPr>
              <a:r>
                <a:rPr lang="en-US" sz="1699">
                  <a:solidFill>
                    <a:srgbClr val="000000"/>
                  </a:solidFill>
                  <a:latin typeface="Canva Sans"/>
                  <a:ea typeface="Canva Sans"/>
                  <a:cs typeface="Canva Sans"/>
                  <a:sym typeface="Canva Sans"/>
                </a:rPr>
                <a:t>Before and After</a:t>
              </a:r>
            </a:p>
          </p:txBody>
        </p:sp>
      </p:grpSp>
      <p:sp>
        <p:nvSpPr>
          <p:cNvPr name="TextBox 26" id="26"/>
          <p:cNvSpPr txBox="true"/>
          <p:nvPr/>
        </p:nvSpPr>
        <p:spPr>
          <a:xfrm rot="0">
            <a:off x="1066133" y="8980066"/>
            <a:ext cx="5265248" cy="348930"/>
          </a:xfrm>
          <a:prstGeom prst="rect">
            <a:avLst/>
          </a:prstGeom>
        </p:spPr>
        <p:txBody>
          <a:bodyPr anchor="t" rtlCol="false" tIns="0" lIns="0" bIns="0" rIns="0">
            <a:spAutoFit/>
          </a:bodyPr>
          <a:lstStyle/>
          <a:p>
            <a:pPr algn="l" marL="0" indent="0" lvl="0">
              <a:lnSpc>
                <a:spcPts val="2592"/>
              </a:lnSpc>
            </a:pPr>
            <a:r>
              <a:rPr lang="en-US" sz="2700" strike="noStrike" u="none">
                <a:solidFill>
                  <a:srgbClr val="000000"/>
                </a:solidFill>
                <a:latin typeface="Canva Sans"/>
                <a:ea typeface="Canva Sans"/>
                <a:cs typeface="Canva Sans"/>
                <a:sym typeface="Canva Sans"/>
              </a:rPr>
              <a:t>CONTENT TYPE</a:t>
            </a:r>
          </a:p>
        </p:txBody>
      </p:sp>
      <p:sp>
        <p:nvSpPr>
          <p:cNvPr name="TextBox 27" id="27"/>
          <p:cNvSpPr txBox="true"/>
          <p:nvPr/>
        </p:nvSpPr>
        <p:spPr>
          <a:xfrm rot="0">
            <a:off x="801054" y="277796"/>
            <a:ext cx="6610946" cy="1028667"/>
          </a:xfrm>
          <a:prstGeom prst="rect">
            <a:avLst/>
          </a:prstGeom>
        </p:spPr>
        <p:txBody>
          <a:bodyPr anchor="t" rtlCol="false" tIns="0" lIns="0" bIns="0" rIns="0">
            <a:spAutoFit/>
          </a:bodyPr>
          <a:lstStyle/>
          <a:p>
            <a:pPr algn="ctr">
              <a:lnSpc>
                <a:spcPts val="8400"/>
              </a:lnSpc>
              <a:spcBef>
                <a:spcPct val="0"/>
              </a:spcBef>
            </a:pPr>
            <a:r>
              <a:rPr lang="en-US" b="true" sz="6000">
                <a:solidFill>
                  <a:srgbClr val="000000"/>
                </a:solidFill>
                <a:latin typeface="Canva Sans Bold"/>
                <a:ea typeface="Canva Sans Bold"/>
                <a:cs typeface="Canva Sans Bold"/>
                <a:sym typeface="Canva Sans Bold"/>
              </a:rPr>
              <a:t>Content Calendar</a:t>
            </a:r>
          </a:p>
        </p:txBody>
      </p:sp>
      <p:sp>
        <p:nvSpPr>
          <p:cNvPr name="TextBox 28" id="28"/>
          <p:cNvSpPr txBox="true"/>
          <p:nvPr/>
        </p:nvSpPr>
        <p:spPr>
          <a:xfrm rot="0">
            <a:off x="12913636" y="9046238"/>
            <a:ext cx="4089236" cy="348930"/>
          </a:xfrm>
          <a:prstGeom prst="rect">
            <a:avLst/>
          </a:prstGeom>
        </p:spPr>
        <p:txBody>
          <a:bodyPr anchor="t" rtlCol="false" tIns="0" lIns="0" bIns="0" rIns="0">
            <a:spAutoFit/>
          </a:bodyPr>
          <a:lstStyle/>
          <a:p>
            <a:pPr algn="l" marL="0" indent="0" lvl="0">
              <a:lnSpc>
                <a:spcPts val="2592"/>
              </a:lnSpc>
              <a:spcBef>
                <a:spcPct val="0"/>
              </a:spcBef>
            </a:pPr>
            <a:r>
              <a:rPr lang="en-US" sz="2700" strike="noStrike" u="none">
                <a:solidFill>
                  <a:srgbClr val="000000"/>
                </a:solidFill>
                <a:latin typeface="Canva Sans"/>
                <a:ea typeface="Canva Sans"/>
                <a:cs typeface="Canva Sans"/>
                <a:sym typeface="Canva Sans"/>
              </a:rPr>
              <a:t>PLATFORM</a:t>
            </a:r>
          </a:p>
        </p:txBody>
      </p:sp>
      <p:sp>
        <p:nvSpPr>
          <p:cNvPr name="TextBox 29" id="29"/>
          <p:cNvSpPr txBox="true"/>
          <p:nvPr/>
        </p:nvSpPr>
        <p:spPr>
          <a:xfrm rot="0">
            <a:off x="10353064" y="393733"/>
            <a:ext cx="2952254" cy="679384"/>
          </a:xfrm>
          <a:prstGeom prst="rect">
            <a:avLst/>
          </a:prstGeom>
        </p:spPr>
        <p:txBody>
          <a:bodyPr anchor="t" rtlCol="false" tIns="0" lIns="0" bIns="0" rIns="0">
            <a:spAutoFit/>
          </a:bodyPr>
          <a:lstStyle/>
          <a:p>
            <a:pPr algn="ctr">
              <a:lnSpc>
                <a:spcPts val="5599"/>
              </a:lnSpc>
              <a:spcBef>
                <a:spcPct val="0"/>
              </a:spcBef>
            </a:pPr>
            <a:r>
              <a:rPr lang="en-US" b="true" sz="3999" spc="239">
                <a:solidFill>
                  <a:srgbClr val="000000"/>
                </a:solidFill>
                <a:latin typeface="Open Sans Bold"/>
                <a:ea typeface="Open Sans Bold"/>
                <a:cs typeface="Open Sans Bold"/>
                <a:sym typeface="Open Sans Bold"/>
              </a:rPr>
              <a:t>DECEMBER</a:t>
            </a:r>
          </a:p>
        </p:txBody>
      </p:sp>
      <p:grpSp>
        <p:nvGrpSpPr>
          <p:cNvPr name="Group 30" id="30"/>
          <p:cNvGrpSpPr/>
          <p:nvPr/>
        </p:nvGrpSpPr>
        <p:grpSpPr>
          <a:xfrm rot="0">
            <a:off x="15668239" y="9442793"/>
            <a:ext cx="2039208" cy="435643"/>
            <a:chOff x="0" y="0"/>
            <a:chExt cx="536010" cy="114510"/>
          </a:xfrm>
        </p:grpSpPr>
        <p:sp>
          <p:nvSpPr>
            <p:cNvPr name="Freeform 31" id="31"/>
            <p:cNvSpPr/>
            <p:nvPr/>
          </p:nvSpPr>
          <p:spPr>
            <a:xfrm flipH="false" flipV="false" rot="0">
              <a:off x="0" y="0"/>
              <a:ext cx="536010" cy="114510"/>
            </a:xfrm>
            <a:custGeom>
              <a:avLst/>
              <a:gdLst/>
              <a:ahLst/>
              <a:cxnLst/>
              <a:rect r="r" b="b" t="t" l="l"/>
              <a:pathLst>
                <a:path h="114510" w="536010">
                  <a:moveTo>
                    <a:pt x="0" y="0"/>
                  </a:moveTo>
                  <a:lnTo>
                    <a:pt x="536010" y="0"/>
                  </a:lnTo>
                  <a:lnTo>
                    <a:pt x="536010" y="114510"/>
                  </a:lnTo>
                  <a:lnTo>
                    <a:pt x="0" y="114510"/>
                  </a:lnTo>
                  <a:close/>
                </a:path>
              </a:pathLst>
            </a:custGeom>
            <a:solidFill>
              <a:srgbClr val="61A1BA"/>
            </a:solidFill>
            <a:ln w="9525" cap="sq">
              <a:solidFill>
                <a:srgbClr val="000000"/>
              </a:solidFill>
              <a:prstDash val="solid"/>
              <a:miter/>
            </a:ln>
          </p:spPr>
        </p:sp>
        <p:sp>
          <p:nvSpPr>
            <p:cNvPr name="TextBox 32" id="32"/>
            <p:cNvSpPr txBox="true"/>
            <p:nvPr/>
          </p:nvSpPr>
          <p:spPr>
            <a:xfrm>
              <a:off x="0" y="-28575"/>
              <a:ext cx="536010" cy="143085"/>
            </a:xfrm>
            <a:prstGeom prst="rect">
              <a:avLst/>
            </a:prstGeom>
          </p:spPr>
          <p:txBody>
            <a:bodyPr anchor="ctr" rtlCol="false" tIns="50800" lIns="50800" bIns="50800" rIns="50800"/>
            <a:lstStyle/>
            <a:p>
              <a:pPr algn="ctr" marL="0" indent="0" lvl="1">
                <a:lnSpc>
                  <a:spcPts val="2379"/>
                </a:lnSpc>
                <a:spcBef>
                  <a:spcPct val="0"/>
                </a:spcBef>
              </a:pPr>
              <a:r>
                <a:rPr lang="en-US" b="true" sz="1699">
                  <a:solidFill>
                    <a:srgbClr val="000000"/>
                  </a:solidFill>
                  <a:latin typeface="Canva Sans Bold"/>
                  <a:ea typeface="Canva Sans Bold"/>
                  <a:cs typeface="Canva Sans Bold"/>
                  <a:sym typeface="Canva Sans Bold"/>
                </a:rPr>
                <a:t>Instagram</a:t>
              </a:r>
            </a:p>
          </p:txBody>
        </p:sp>
      </p:gr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387A92"/>
        </a:solidFill>
      </p:bgPr>
    </p:bg>
    <p:spTree>
      <p:nvGrpSpPr>
        <p:cNvPr id="1" name=""/>
        <p:cNvGrpSpPr/>
        <p:nvPr/>
      </p:nvGrpSpPr>
      <p:grpSpPr>
        <a:xfrm>
          <a:off x="0" y="0"/>
          <a:ext cx="0" cy="0"/>
          <a:chOff x="0" y="0"/>
          <a:chExt cx="0" cy="0"/>
        </a:xfrm>
      </p:grpSpPr>
      <p:grpSp>
        <p:nvGrpSpPr>
          <p:cNvPr name="Group 2" id="2"/>
          <p:cNvGrpSpPr/>
          <p:nvPr/>
        </p:nvGrpSpPr>
        <p:grpSpPr>
          <a:xfrm rot="0">
            <a:off x="0" y="0"/>
            <a:ext cx="9144000" cy="1543050"/>
            <a:chOff x="0" y="0"/>
            <a:chExt cx="2408296" cy="406400"/>
          </a:xfrm>
        </p:grpSpPr>
        <p:sp>
          <p:nvSpPr>
            <p:cNvPr name="Freeform 3" id="3"/>
            <p:cNvSpPr/>
            <p:nvPr/>
          </p:nvSpPr>
          <p:spPr>
            <a:xfrm flipH="false" flipV="false" rot="0">
              <a:off x="0" y="0"/>
              <a:ext cx="2408296" cy="406400"/>
            </a:xfrm>
            <a:custGeom>
              <a:avLst/>
              <a:gdLst/>
              <a:ahLst/>
              <a:cxnLst/>
              <a:rect r="r" b="b" t="t" l="l"/>
              <a:pathLst>
                <a:path h="406400" w="2408296">
                  <a:moveTo>
                    <a:pt x="2205096" y="0"/>
                  </a:moveTo>
                  <a:lnTo>
                    <a:pt x="0" y="0"/>
                  </a:lnTo>
                  <a:lnTo>
                    <a:pt x="0" y="406400"/>
                  </a:lnTo>
                  <a:lnTo>
                    <a:pt x="2205096" y="406400"/>
                  </a:lnTo>
                  <a:lnTo>
                    <a:pt x="2408296" y="203200"/>
                  </a:lnTo>
                  <a:lnTo>
                    <a:pt x="2205096" y="0"/>
                  </a:lnTo>
                  <a:close/>
                </a:path>
              </a:pathLst>
            </a:custGeom>
            <a:solidFill>
              <a:srgbClr val="61A1BA"/>
            </a:solidFill>
          </p:spPr>
        </p:sp>
        <p:sp>
          <p:nvSpPr>
            <p:cNvPr name="TextBox 4" id="4"/>
            <p:cNvSpPr txBox="true"/>
            <p:nvPr/>
          </p:nvSpPr>
          <p:spPr>
            <a:xfrm>
              <a:off x="0" y="-38100"/>
              <a:ext cx="2293996" cy="444500"/>
            </a:xfrm>
            <a:prstGeom prst="rect">
              <a:avLst/>
            </a:prstGeom>
          </p:spPr>
          <p:txBody>
            <a:bodyPr anchor="ctr" rtlCol="false" tIns="50800" lIns="50800" bIns="50800" rIns="50800"/>
            <a:lstStyle/>
            <a:p>
              <a:pPr algn="ctr">
                <a:lnSpc>
                  <a:spcPts val="3375"/>
                </a:lnSpc>
              </a:pPr>
            </a:p>
          </p:txBody>
        </p:sp>
      </p:grpSp>
      <p:sp>
        <p:nvSpPr>
          <p:cNvPr name="Freeform 5" id="5"/>
          <p:cNvSpPr/>
          <p:nvPr/>
        </p:nvSpPr>
        <p:spPr>
          <a:xfrm flipH="false" flipV="false" rot="0">
            <a:off x="15085907" y="-779923"/>
            <a:ext cx="4008003" cy="4008003"/>
          </a:xfrm>
          <a:custGeom>
            <a:avLst/>
            <a:gdLst/>
            <a:ahLst/>
            <a:cxnLst/>
            <a:rect r="r" b="b" t="t" l="l"/>
            <a:pathLst>
              <a:path h="4008003" w="4008003">
                <a:moveTo>
                  <a:pt x="0" y="0"/>
                </a:moveTo>
                <a:lnTo>
                  <a:pt x="4008003" y="0"/>
                </a:lnTo>
                <a:lnTo>
                  <a:pt x="4008003" y="4008003"/>
                </a:lnTo>
                <a:lnTo>
                  <a:pt x="0" y="4008003"/>
                </a:lnTo>
                <a:lnTo>
                  <a:pt x="0" y="0"/>
                </a:lnTo>
                <a:close/>
              </a:path>
            </a:pathLst>
          </a:custGeom>
          <a:blipFill>
            <a:blip r:embed="rId2"/>
            <a:stretch>
              <a:fillRect l="0" t="0" r="0" b="0"/>
            </a:stretch>
          </a:blipFill>
        </p:spPr>
      </p:sp>
      <p:sp>
        <p:nvSpPr>
          <p:cNvPr name="Freeform 6" id="6"/>
          <p:cNvSpPr/>
          <p:nvPr/>
        </p:nvSpPr>
        <p:spPr>
          <a:xfrm flipH="false" flipV="false" rot="0">
            <a:off x="16397764" y="8229600"/>
            <a:ext cx="1890236" cy="2057400"/>
          </a:xfrm>
          <a:custGeom>
            <a:avLst/>
            <a:gdLst/>
            <a:ahLst/>
            <a:cxnLst/>
            <a:rect r="r" b="b" t="t" l="l"/>
            <a:pathLst>
              <a:path h="2057400" w="1890236">
                <a:moveTo>
                  <a:pt x="0" y="0"/>
                </a:moveTo>
                <a:lnTo>
                  <a:pt x="1890236" y="0"/>
                </a:lnTo>
                <a:lnTo>
                  <a:pt x="1890236" y="2057400"/>
                </a:lnTo>
                <a:lnTo>
                  <a:pt x="0" y="20574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aphicFrame>
        <p:nvGraphicFramePr>
          <p:cNvPr name="Table 7" id="7"/>
          <p:cNvGraphicFramePr>
            <a:graphicFrameLocks noGrp="true"/>
          </p:cNvGraphicFramePr>
          <p:nvPr/>
        </p:nvGraphicFramePr>
        <p:xfrm>
          <a:off x="1028700" y="1840747"/>
          <a:ext cx="16160923" cy="6605507"/>
        </p:xfrm>
        <a:graphic>
          <a:graphicData uri="http://schemas.openxmlformats.org/drawingml/2006/table">
            <a:tbl>
              <a:tblPr/>
              <a:tblGrid>
                <a:gridCol w="2572013"/>
                <a:gridCol w="2031033"/>
                <a:gridCol w="2738469"/>
                <a:gridCol w="1864578"/>
                <a:gridCol w="1864578"/>
                <a:gridCol w="3202682"/>
                <a:gridCol w="1887569"/>
              </a:tblGrid>
              <a:tr h="1033138">
                <a:tc>
                  <a:txBody>
                    <a:bodyPr anchor="t" rtlCol="false"/>
                    <a:lstStyle/>
                    <a:p>
                      <a:pPr algn="ctr">
                        <a:lnSpc>
                          <a:spcPts val="2800"/>
                        </a:lnSpc>
                        <a:defRPr/>
                      </a:pPr>
                      <a:r>
                        <a:rPr lang="en-US" sz="2000" b="true">
                          <a:solidFill>
                            <a:srgbClr val="000000"/>
                          </a:solidFill>
                          <a:latin typeface="Canva Sans Bold"/>
                          <a:ea typeface="Canva Sans Bold"/>
                          <a:cs typeface="Canva Sans Bold"/>
                          <a:sym typeface="Canva Sans Bold"/>
                        </a:rPr>
                        <a:t>Saturday</a:t>
                      </a:r>
                      <a:endParaRPr lang="en-US" sz="1100"/>
                    </a:p>
                  </a:txBody>
                  <a:tcPr marL="47625" marR="47625" marT="47625" marB="47625"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D9D9D9"/>
                    </a:solidFill>
                  </a:tcPr>
                </a:tc>
                <a:tc>
                  <a:txBody>
                    <a:bodyPr anchor="t" rtlCol="false"/>
                    <a:lstStyle/>
                    <a:p>
                      <a:pPr algn="ctr">
                        <a:lnSpc>
                          <a:spcPts val="2800"/>
                        </a:lnSpc>
                        <a:defRPr/>
                      </a:pPr>
                      <a:r>
                        <a:rPr lang="en-US" sz="2000" b="true">
                          <a:solidFill>
                            <a:srgbClr val="000000"/>
                          </a:solidFill>
                          <a:latin typeface="Canva Sans Bold"/>
                          <a:ea typeface="Canva Sans Bold"/>
                          <a:cs typeface="Canva Sans Bold"/>
                          <a:sym typeface="Canva Sans Bold"/>
                        </a:rPr>
                        <a:t>Sunday</a:t>
                      </a:r>
                      <a:endParaRPr lang="en-US" sz="1100"/>
                    </a:p>
                  </a:txBody>
                  <a:tcPr marL="47625" marR="47625" marT="47625" marB="47625"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D9D9D9"/>
                    </a:solidFill>
                  </a:tcPr>
                </a:tc>
                <a:tc>
                  <a:txBody>
                    <a:bodyPr anchor="t" rtlCol="false"/>
                    <a:lstStyle/>
                    <a:p>
                      <a:pPr algn="ctr">
                        <a:lnSpc>
                          <a:spcPts val="2800"/>
                        </a:lnSpc>
                        <a:defRPr/>
                      </a:pPr>
                      <a:r>
                        <a:rPr lang="en-US" sz="2000" b="true">
                          <a:solidFill>
                            <a:srgbClr val="000000"/>
                          </a:solidFill>
                          <a:latin typeface="Canva Sans Bold"/>
                          <a:ea typeface="Canva Sans Bold"/>
                          <a:cs typeface="Canva Sans Bold"/>
                          <a:sym typeface="Canva Sans Bold"/>
                        </a:rPr>
                        <a:t>Monday</a:t>
                      </a:r>
                      <a:endParaRPr lang="en-US" sz="1100"/>
                    </a:p>
                  </a:txBody>
                  <a:tcPr marL="47625" marR="47625" marT="47625" marB="47625"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D9D9D9"/>
                    </a:solidFill>
                  </a:tcPr>
                </a:tc>
                <a:tc>
                  <a:txBody>
                    <a:bodyPr anchor="t" rtlCol="false"/>
                    <a:lstStyle/>
                    <a:p>
                      <a:pPr algn="ctr">
                        <a:lnSpc>
                          <a:spcPts val="2800"/>
                        </a:lnSpc>
                        <a:defRPr/>
                      </a:pPr>
                      <a:r>
                        <a:rPr lang="en-US" sz="2000" b="true">
                          <a:solidFill>
                            <a:srgbClr val="000000"/>
                          </a:solidFill>
                          <a:latin typeface="Canva Sans Bold"/>
                          <a:ea typeface="Canva Sans Bold"/>
                          <a:cs typeface="Canva Sans Bold"/>
                          <a:sym typeface="Canva Sans Bold"/>
                        </a:rPr>
                        <a:t>Tuesday</a:t>
                      </a:r>
                      <a:endParaRPr lang="en-US" sz="1100"/>
                    </a:p>
                  </a:txBody>
                  <a:tcPr marL="47625" marR="47625" marT="47625" marB="47625"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D9D9D9"/>
                    </a:solidFill>
                  </a:tcPr>
                </a:tc>
                <a:tc>
                  <a:txBody>
                    <a:bodyPr anchor="t" rtlCol="false"/>
                    <a:lstStyle/>
                    <a:p>
                      <a:pPr algn="ctr">
                        <a:lnSpc>
                          <a:spcPts val="2800"/>
                        </a:lnSpc>
                        <a:defRPr/>
                      </a:pPr>
                      <a:r>
                        <a:rPr lang="en-US" sz="2000" b="true">
                          <a:solidFill>
                            <a:srgbClr val="000000"/>
                          </a:solidFill>
                          <a:latin typeface="Canva Sans Bold"/>
                          <a:ea typeface="Canva Sans Bold"/>
                          <a:cs typeface="Canva Sans Bold"/>
                          <a:sym typeface="Canva Sans Bold"/>
                        </a:rPr>
                        <a:t>Wednesday</a:t>
                      </a:r>
                      <a:endParaRPr lang="en-US" sz="1100"/>
                    </a:p>
                  </a:txBody>
                  <a:tcPr marL="47625" marR="47625" marT="47625" marB="47625"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D9D9D9"/>
                    </a:solidFill>
                  </a:tcPr>
                </a:tc>
                <a:tc>
                  <a:txBody>
                    <a:bodyPr anchor="t" rtlCol="false"/>
                    <a:lstStyle/>
                    <a:p>
                      <a:pPr algn="ctr">
                        <a:lnSpc>
                          <a:spcPts val="2800"/>
                        </a:lnSpc>
                        <a:defRPr/>
                      </a:pPr>
                      <a:r>
                        <a:rPr lang="en-US" sz="2000" b="true">
                          <a:solidFill>
                            <a:srgbClr val="000000"/>
                          </a:solidFill>
                          <a:latin typeface="Canva Sans Bold"/>
                          <a:ea typeface="Canva Sans Bold"/>
                          <a:cs typeface="Canva Sans Bold"/>
                          <a:sym typeface="Canva Sans Bold"/>
                        </a:rPr>
                        <a:t>Thursday</a:t>
                      </a:r>
                      <a:endParaRPr lang="en-US" sz="1100"/>
                    </a:p>
                  </a:txBody>
                  <a:tcPr marL="47625" marR="47625" marT="47625" marB="47625"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D9D9D9"/>
                    </a:solidFill>
                  </a:tcPr>
                </a:tc>
                <a:tc>
                  <a:txBody>
                    <a:bodyPr anchor="t" rtlCol="false"/>
                    <a:lstStyle/>
                    <a:p>
                      <a:pPr algn="ctr">
                        <a:lnSpc>
                          <a:spcPts val="2800"/>
                        </a:lnSpc>
                        <a:defRPr/>
                      </a:pPr>
                      <a:r>
                        <a:rPr lang="en-US" sz="2000" b="true">
                          <a:solidFill>
                            <a:srgbClr val="000000"/>
                          </a:solidFill>
                          <a:latin typeface="Canva Sans Bold"/>
                          <a:ea typeface="Canva Sans Bold"/>
                          <a:cs typeface="Canva Sans Bold"/>
                          <a:sym typeface="Canva Sans Bold"/>
                        </a:rPr>
                        <a:t>Friday</a:t>
                      </a:r>
                      <a:endParaRPr lang="en-US" sz="1100"/>
                    </a:p>
                  </a:txBody>
                  <a:tcPr marL="47625" marR="47625" marT="47625" marB="47625"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D9D9D9"/>
                    </a:solidFill>
                  </a:tcPr>
                </a:tc>
              </a:tr>
              <a:tr h="1033138">
                <a:tc>
                  <a:txBody>
                    <a:bodyPr anchor="t" rtlCol="false"/>
                    <a:lstStyle/>
                    <a:p>
                      <a:pPr algn="ctr">
                        <a:lnSpc>
                          <a:spcPts val="2800"/>
                        </a:lnSpc>
                        <a:defRPr/>
                      </a:pPr>
                      <a:endParaRPr lang="en-US" sz="1100"/>
                    </a:p>
                  </a:txBody>
                  <a:tcPr marL="47625" marR="47625" marT="47625" marB="47625"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FFFFFF"/>
                    </a:solidFill>
                  </a:tcPr>
                </a:tc>
                <a:tc>
                  <a:txBody>
                    <a:bodyPr anchor="t" rtlCol="false"/>
                    <a:lstStyle/>
                    <a:p>
                      <a:pPr algn="ctr">
                        <a:lnSpc>
                          <a:spcPts val="2800"/>
                        </a:lnSpc>
                        <a:defRPr/>
                      </a:pPr>
                      <a:endParaRPr lang="en-US" sz="1100"/>
                    </a:p>
                  </a:txBody>
                  <a:tcPr marL="47625" marR="47625" marT="47625" marB="47625"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FFFFFF"/>
                    </a:solidFill>
                  </a:tcPr>
                </a:tc>
                <a:tc>
                  <a:txBody>
                    <a:bodyPr anchor="t" rtlCol="false"/>
                    <a:lstStyle/>
                    <a:p>
                      <a:pPr algn="ctr">
                        <a:lnSpc>
                          <a:spcPts val="2800"/>
                        </a:lnSpc>
                        <a:defRPr/>
                      </a:pPr>
                      <a:endParaRPr lang="en-US" sz="1100"/>
                    </a:p>
                  </a:txBody>
                  <a:tcPr marL="47625" marR="47625" marT="47625" marB="47625"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FFFFFF"/>
                    </a:solidFill>
                  </a:tcPr>
                </a:tc>
                <a:tc>
                  <a:txBody>
                    <a:bodyPr anchor="t" rtlCol="false"/>
                    <a:lstStyle/>
                    <a:p>
                      <a:pPr algn="ctr">
                        <a:lnSpc>
                          <a:spcPts val="2800"/>
                        </a:lnSpc>
                        <a:defRPr/>
                      </a:pPr>
                      <a:endParaRPr lang="en-US" sz="1100"/>
                    </a:p>
                  </a:txBody>
                  <a:tcPr marL="47625" marR="47625" marT="47625" marB="47625"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FFFFFF"/>
                    </a:solidFill>
                  </a:tcPr>
                </a:tc>
                <a:tc>
                  <a:txBody>
                    <a:bodyPr anchor="t" rtlCol="false"/>
                    <a:lstStyle/>
                    <a:p>
                      <a:pPr algn="ctr">
                        <a:lnSpc>
                          <a:spcPts val="2800"/>
                        </a:lnSpc>
                        <a:defRPr/>
                      </a:pPr>
                      <a:r>
                        <a:rPr lang="en-US" sz="2000">
                          <a:solidFill>
                            <a:srgbClr val="000000"/>
                          </a:solidFill>
                          <a:latin typeface="Canva Sans"/>
                          <a:ea typeface="Canva Sans"/>
                          <a:cs typeface="Canva Sans"/>
                          <a:sym typeface="Canva Sans"/>
                        </a:rPr>
                        <a:t>1</a:t>
                      </a:r>
                      <a:endParaRPr lang="en-US" sz="1100"/>
                    </a:p>
                  </a:txBody>
                  <a:tcPr marL="47625" marR="47625" marT="47625" marB="47625"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FFFFFF"/>
                    </a:solidFill>
                  </a:tcPr>
                </a:tc>
                <a:tc>
                  <a:txBody>
                    <a:bodyPr anchor="t" rtlCol="false"/>
                    <a:lstStyle/>
                    <a:p>
                      <a:pPr algn="ctr" rtl="true">
                        <a:lnSpc>
                          <a:spcPts val="2800"/>
                        </a:lnSpc>
                        <a:defRPr/>
                      </a:pPr>
                      <a:r>
                        <a:rPr lang="ar-EG" sz="2000">
                          <a:solidFill>
                            <a:srgbClr val="000000"/>
                          </a:solidFill>
                          <a:latin typeface="Canva Sans"/>
                          <a:ea typeface="Canva Sans"/>
                          <a:cs typeface="Canva Sans"/>
                          <a:sym typeface="Canva Sans"/>
                          <a:rtl val="true"/>
                        </a:rPr>
                        <a:t>المضادات الحيوية وتاثيرها علي الاسنان</a:t>
                      </a:r>
                      <a:endParaRPr lang="en-US" sz="1100"/>
                    </a:p>
                  </a:txBody>
                  <a:tcPr marL="47625" marR="47625" marT="47625" marB="47625"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gradFill rotWithShape="true">
                      <a:gsLst>
                        <a:gs pos="0">
                          <a:srgbClr val="FFF7AD">
                            <a:alpha val="100000"/>
                          </a:srgbClr>
                        </a:gs>
                        <a:gs pos="100000">
                          <a:srgbClr val="FFA9F9">
                            <a:alpha val="100000"/>
                          </a:srgbClr>
                        </a:gs>
                      </a:gsLst>
                      <a:lin ang="0"/>
                    </a:gradFill>
                  </a:tcPr>
                </a:tc>
                <a:tc>
                  <a:txBody>
                    <a:bodyPr anchor="t" rtlCol="false"/>
                    <a:lstStyle/>
                    <a:p>
                      <a:pPr algn="ctr">
                        <a:lnSpc>
                          <a:spcPts val="2800"/>
                        </a:lnSpc>
                        <a:defRPr/>
                      </a:pPr>
                      <a:r>
                        <a:rPr lang="en-US" sz="2000">
                          <a:solidFill>
                            <a:srgbClr val="000000"/>
                          </a:solidFill>
                          <a:latin typeface="Canva Sans"/>
                          <a:ea typeface="Canva Sans"/>
                          <a:cs typeface="Canva Sans"/>
                          <a:sym typeface="Canva Sans"/>
                        </a:rPr>
                        <a:t>3</a:t>
                      </a:r>
                      <a:endParaRPr lang="en-US" sz="1100"/>
                    </a:p>
                  </a:txBody>
                  <a:tcPr marL="47625" marR="47625" marT="47625" marB="47625"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FFFFFF"/>
                    </a:solidFill>
                  </a:tcPr>
                </a:tc>
              </a:tr>
              <a:tr h="1033138">
                <a:tc>
                  <a:txBody>
                    <a:bodyPr anchor="t" rtlCol="false"/>
                    <a:lstStyle/>
                    <a:p>
                      <a:pPr algn="ctr" rtl="true">
                        <a:lnSpc>
                          <a:spcPts val="2800"/>
                        </a:lnSpc>
                        <a:defRPr/>
                      </a:pPr>
                      <a:r>
                        <a:rPr lang="ar-EG" sz="2000">
                          <a:solidFill>
                            <a:srgbClr val="000000"/>
                          </a:solidFill>
                          <a:latin typeface="Canva Sans"/>
                          <a:ea typeface="Canva Sans"/>
                          <a:cs typeface="Canva Sans"/>
                          <a:sym typeface="Canva Sans"/>
                          <a:rtl val="true"/>
                        </a:rPr>
                        <a:t>حساسية الأسنان</a:t>
                      </a:r>
                      <a:endParaRPr lang="en-US" sz="1100"/>
                    </a:p>
                  </a:txBody>
                  <a:tcPr marL="47625" marR="47625" marT="47625" marB="47625"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gradFill rotWithShape="true">
                      <a:gsLst>
                        <a:gs pos="0">
                          <a:srgbClr val="FFF7AD">
                            <a:alpha val="100000"/>
                          </a:srgbClr>
                        </a:gs>
                        <a:gs pos="100000">
                          <a:srgbClr val="FFA9F9">
                            <a:alpha val="100000"/>
                          </a:srgbClr>
                        </a:gs>
                      </a:gsLst>
                      <a:lin ang="0"/>
                    </a:gradFill>
                  </a:tcPr>
                </a:tc>
                <a:tc>
                  <a:txBody>
                    <a:bodyPr anchor="t" rtlCol="false"/>
                    <a:lstStyle/>
                    <a:p>
                      <a:pPr algn="ctr">
                        <a:lnSpc>
                          <a:spcPts val="2800"/>
                        </a:lnSpc>
                        <a:defRPr/>
                      </a:pPr>
                      <a:r>
                        <a:rPr lang="en-US" sz="2000">
                          <a:solidFill>
                            <a:srgbClr val="000000"/>
                          </a:solidFill>
                          <a:latin typeface="Canva Sans"/>
                          <a:ea typeface="Canva Sans"/>
                          <a:cs typeface="Canva Sans"/>
                          <a:sym typeface="Canva Sans"/>
                        </a:rPr>
                        <a:t>5</a:t>
                      </a:r>
                      <a:endParaRPr lang="en-US" sz="1100"/>
                    </a:p>
                  </a:txBody>
                  <a:tcPr marL="47625" marR="47625" marT="47625" marB="47625"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FFFFFF"/>
                    </a:solidFill>
                  </a:tcPr>
                </a:tc>
                <a:tc>
                  <a:txBody>
                    <a:bodyPr anchor="t" rtlCol="false"/>
                    <a:lstStyle/>
                    <a:p>
                      <a:pPr algn="ctr">
                        <a:lnSpc>
                          <a:spcPts val="2800"/>
                        </a:lnSpc>
                        <a:defRPr/>
                      </a:pPr>
                      <a:r>
                        <a:rPr lang="ar-EG" sz="2000">
                          <a:solidFill>
                            <a:srgbClr val="000000"/>
                          </a:solidFill>
                          <a:latin typeface="Canva Sans"/>
                          <a:ea typeface="Canva Sans"/>
                          <a:cs typeface="Canva Sans"/>
                          <a:sym typeface="Canva Sans"/>
                          <a:rtl val="true"/>
                        </a:rPr>
                        <a:t>معلومة سريعة</a:t>
                      </a:r>
                      <a:endParaRPr lang="en-US" sz="1100"/>
                    </a:p>
                  </a:txBody>
                  <a:tcPr marL="47625" marR="47625" marT="47625" marB="47625"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gradFill rotWithShape="true">
                      <a:gsLst>
                        <a:gs pos="0">
                          <a:srgbClr val="FFF7AD">
                            <a:alpha val="100000"/>
                          </a:srgbClr>
                        </a:gs>
                        <a:gs pos="100000">
                          <a:srgbClr val="FFA9F9">
                            <a:alpha val="100000"/>
                          </a:srgbClr>
                        </a:gs>
                      </a:gsLst>
                      <a:lin ang="0"/>
                    </a:gradFill>
                  </a:tcPr>
                </a:tc>
                <a:tc>
                  <a:txBody>
                    <a:bodyPr anchor="t" rtlCol="false"/>
                    <a:lstStyle/>
                    <a:p>
                      <a:pPr algn="ctr">
                        <a:lnSpc>
                          <a:spcPts val="2800"/>
                        </a:lnSpc>
                        <a:defRPr/>
                      </a:pPr>
                      <a:r>
                        <a:rPr lang="en-US" sz="2000">
                          <a:solidFill>
                            <a:srgbClr val="000000"/>
                          </a:solidFill>
                          <a:latin typeface="Canva Sans"/>
                          <a:ea typeface="Canva Sans"/>
                          <a:cs typeface="Canva Sans"/>
                          <a:sym typeface="Canva Sans"/>
                        </a:rPr>
                        <a:t>7</a:t>
                      </a:r>
                      <a:endParaRPr lang="en-US" sz="1100"/>
                    </a:p>
                  </a:txBody>
                  <a:tcPr marL="47625" marR="47625" marT="47625" marB="47625"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FFFFFF"/>
                    </a:solidFill>
                  </a:tcPr>
                </a:tc>
                <a:tc>
                  <a:txBody>
                    <a:bodyPr anchor="t" rtlCol="false"/>
                    <a:lstStyle/>
                    <a:p>
                      <a:pPr algn="ctr">
                        <a:lnSpc>
                          <a:spcPts val="2800"/>
                        </a:lnSpc>
                        <a:defRPr/>
                      </a:pPr>
                      <a:r>
                        <a:rPr lang="en-US" sz="2000">
                          <a:solidFill>
                            <a:srgbClr val="000000"/>
                          </a:solidFill>
                          <a:latin typeface="Canva Sans"/>
                          <a:ea typeface="Canva Sans"/>
                          <a:cs typeface="Canva Sans"/>
                          <a:sym typeface="Canva Sans"/>
                        </a:rPr>
                        <a:t>8</a:t>
                      </a:r>
                      <a:endParaRPr lang="en-US" sz="1100"/>
                    </a:p>
                  </a:txBody>
                  <a:tcPr marL="47625" marR="47625" marT="47625" marB="47625"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FFFFFF"/>
                    </a:solidFill>
                  </a:tcPr>
                </a:tc>
                <a:tc>
                  <a:txBody>
                    <a:bodyPr anchor="t" rtlCol="false"/>
                    <a:lstStyle/>
                    <a:p>
                      <a:pPr algn="ctr">
                        <a:lnSpc>
                          <a:spcPts val="2800"/>
                        </a:lnSpc>
                        <a:defRPr/>
                      </a:pPr>
                      <a:r>
                        <a:rPr lang="ar-EG" sz="2000">
                          <a:solidFill>
                            <a:srgbClr val="000000"/>
                          </a:solidFill>
                          <a:latin typeface="Canva Sans"/>
                          <a:ea typeface="Canva Sans"/>
                          <a:cs typeface="Canva Sans"/>
                          <a:sym typeface="Canva Sans"/>
                          <a:rtl val="true"/>
                        </a:rPr>
                        <a:t>حقائق واكاذيب</a:t>
                      </a:r>
                      <a:endParaRPr lang="en-US" sz="1100"/>
                    </a:p>
                  </a:txBody>
                  <a:tcPr marL="47625" marR="47625" marT="47625" marB="47625"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C49279"/>
                    </a:solidFill>
                  </a:tcPr>
                </a:tc>
                <a:tc>
                  <a:txBody>
                    <a:bodyPr anchor="t" rtlCol="false"/>
                    <a:lstStyle/>
                    <a:p>
                      <a:pPr algn="ctr">
                        <a:lnSpc>
                          <a:spcPts val="2800"/>
                        </a:lnSpc>
                        <a:defRPr/>
                      </a:pPr>
                      <a:r>
                        <a:rPr lang="en-US" sz="2000">
                          <a:solidFill>
                            <a:srgbClr val="000000"/>
                          </a:solidFill>
                          <a:latin typeface="Canva Sans"/>
                          <a:ea typeface="Canva Sans"/>
                          <a:cs typeface="Canva Sans"/>
                          <a:sym typeface="Canva Sans"/>
                        </a:rPr>
                        <a:t>10</a:t>
                      </a:r>
                      <a:endParaRPr lang="en-US" sz="1100"/>
                    </a:p>
                  </a:txBody>
                  <a:tcPr marL="47625" marR="47625" marT="47625" marB="47625"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FFFFFF"/>
                    </a:solidFill>
                  </a:tcPr>
                </a:tc>
              </a:tr>
              <a:tr h="1033138">
                <a:tc>
                  <a:txBody>
                    <a:bodyPr anchor="t" rtlCol="false"/>
                    <a:lstStyle/>
                    <a:p>
                      <a:pPr algn="ctr" rtl="true">
                        <a:lnSpc>
                          <a:spcPts val="2800"/>
                        </a:lnSpc>
                        <a:defRPr/>
                      </a:pPr>
                      <a:r>
                        <a:rPr lang="ar-EG" sz="2000">
                          <a:solidFill>
                            <a:srgbClr val="000000"/>
                          </a:solidFill>
                          <a:latin typeface="Canva Sans"/>
                          <a:ea typeface="Canva Sans"/>
                          <a:cs typeface="Canva Sans"/>
                          <a:sym typeface="Canva Sans"/>
                          <a:rtl val="true"/>
                        </a:rPr>
                        <a:t>زراعة الأسنان ومميزاتها</a:t>
                      </a:r>
                      <a:endParaRPr lang="en-US" sz="1100"/>
                    </a:p>
                  </a:txBody>
                  <a:tcPr marL="47625" marR="47625" marT="47625" marB="47625"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gradFill rotWithShape="true">
                      <a:gsLst>
                        <a:gs pos="0">
                          <a:srgbClr val="FFF7AD">
                            <a:alpha val="100000"/>
                          </a:srgbClr>
                        </a:gs>
                        <a:gs pos="100000">
                          <a:srgbClr val="FFA9F9">
                            <a:alpha val="100000"/>
                          </a:srgbClr>
                        </a:gs>
                      </a:gsLst>
                      <a:lin ang="0"/>
                    </a:gradFill>
                  </a:tcPr>
                </a:tc>
                <a:tc>
                  <a:txBody>
                    <a:bodyPr anchor="t" rtlCol="false"/>
                    <a:lstStyle/>
                    <a:p>
                      <a:pPr algn="ctr">
                        <a:lnSpc>
                          <a:spcPts val="2800"/>
                        </a:lnSpc>
                        <a:defRPr/>
                      </a:pPr>
                      <a:r>
                        <a:rPr lang="en-US" sz="2000">
                          <a:solidFill>
                            <a:srgbClr val="000000"/>
                          </a:solidFill>
                          <a:latin typeface="Canva Sans"/>
                          <a:ea typeface="Canva Sans"/>
                          <a:cs typeface="Canva Sans"/>
                          <a:sym typeface="Canva Sans"/>
                        </a:rPr>
                        <a:t>12</a:t>
                      </a:r>
                      <a:endParaRPr lang="en-US" sz="1100"/>
                    </a:p>
                  </a:txBody>
                  <a:tcPr marL="47625" marR="47625" marT="47625" marB="47625"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FFFFFF"/>
                    </a:solidFill>
                  </a:tcPr>
                </a:tc>
                <a:tc>
                  <a:txBody>
                    <a:bodyPr anchor="t" rtlCol="false"/>
                    <a:lstStyle/>
                    <a:p>
                      <a:pPr algn="ctr" rtl="true">
                        <a:lnSpc>
                          <a:spcPts val="2800"/>
                        </a:lnSpc>
                        <a:defRPr/>
                      </a:pPr>
                      <a:r>
                        <a:rPr lang="ar-EG" sz="2000">
                          <a:solidFill>
                            <a:srgbClr val="000000"/>
                          </a:solidFill>
                          <a:latin typeface="Canva Sans"/>
                          <a:ea typeface="Canva Sans"/>
                          <a:cs typeface="Canva Sans"/>
                          <a:sym typeface="Canva Sans"/>
                          <a:rtl val="true"/>
                        </a:rPr>
                        <a:t>فيديو عن تنظيف الأسنان</a:t>
                      </a:r>
                      <a:endParaRPr lang="en-US" sz="1100"/>
                    </a:p>
                  </a:txBody>
                  <a:tcPr marL="47625" marR="47625" marT="47625" marB="47625"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gradFill rotWithShape="true">
                      <a:gsLst>
                        <a:gs pos="0">
                          <a:srgbClr val="FFF7AD">
                            <a:alpha val="100000"/>
                          </a:srgbClr>
                        </a:gs>
                        <a:gs pos="100000">
                          <a:srgbClr val="FFA9F9">
                            <a:alpha val="100000"/>
                          </a:srgbClr>
                        </a:gs>
                      </a:gsLst>
                      <a:lin ang="0"/>
                    </a:gradFill>
                  </a:tcPr>
                </a:tc>
                <a:tc>
                  <a:txBody>
                    <a:bodyPr anchor="t" rtlCol="false"/>
                    <a:lstStyle/>
                    <a:p>
                      <a:pPr algn="ctr">
                        <a:lnSpc>
                          <a:spcPts val="2800"/>
                        </a:lnSpc>
                        <a:defRPr/>
                      </a:pPr>
                      <a:r>
                        <a:rPr lang="en-US" sz="2000">
                          <a:solidFill>
                            <a:srgbClr val="000000"/>
                          </a:solidFill>
                          <a:latin typeface="Canva Sans"/>
                          <a:ea typeface="Canva Sans"/>
                          <a:cs typeface="Canva Sans"/>
                          <a:sym typeface="Canva Sans"/>
                        </a:rPr>
                        <a:t>14</a:t>
                      </a:r>
                      <a:endParaRPr lang="en-US" sz="1100"/>
                    </a:p>
                  </a:txBody>
                  <a:tcPr marL="47625" marR="47625" marT="47625" marB="47625"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FFFFFF"/>
                    </a:solidFill>
                  </a:tcPr>
                </a:tc>
                <a:tc>
                  <a:txBody>
                    <a:bodyPr anchor="t" rtlCol="false"/>
                    <a:lstStyle/>
                    <a:p>
                      <a:pPr algn="ctr">
                        <a:lnSpc>
                          <a:spcPts val="2800"/>
                        </a:lnSpc>
                        <a:defRPr/>
                      </a:pPr>
                      <a:r>
                        <a:rPr lang="en-US" sz="2000">
                          <a:solidFill>
                            <a:srgbClr val="000000"/>
                          </a:solidFill>
                          <a:latin typeface="Canva Sans"/>
                          <a:ea typeface="Canva Sans"/>
                          <a:cs typeface="Canva Sans"/>
                          <a:sym typeface="Canva Sans"/>
                        </a:rPr>
                        <a:t>15</a:t>
                      </a:r>
                      <a:endParaRPr lang="en-US" sz="1100"/>
                    </a:p>
                  </a:txBody>
                  <a:tcPr marL="47625" marR="47625" marT="47625" marB="47625"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FFFFFF"/>
                    </a:solidFill>
                  </a:tcPr>
                </a:tc>
                <a:tc>
                  <a:txBody>
                    <a:bodyPr anchor="t" rtlCol="false"/>
                    <a:lstStyle/>
                    <a:p>
                      <a:pPr algn="ctr" rtl="true">
                        <a:lnSpc>
                          <a:spcPts val="2800"/>
                        </a:lnSpc>
                        <a:defRPr/>
                      </a:pPr>
                      <a:r>
                        <a:rPr lang="ar-EG" sz="2000">
                          <a:solidFill>
                            <a:srgbClr val="000000"/>
                          </a:solidFill>
                          <a:latin typeface="Canva Sans"/>
                          <a:ea typeface="Canva Sans"/>
                          <a:cs typeface="Canva Sans"/>
                          <a:sym typeface="Canva Sans"/>
                          <a:rtl val="true"/>
                        </a:rPr>
                        <a:t>فطريات الفم وعلاجها</a:t>
                      </a:r>
                      <a:endParaRPr lang="en-US" sz="1100"/>
                    </a:p>
                  </a:txBody>
                  <a:tcPr marL="47625" marR="47625" marT="47625" marB="47625"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gradFill rotWithShape="true">
                      <a:gsLst>
                        <a:gs pos="0">
                          <a:srgbClr val="FFF7AD">
                            <a:alpha val="100000"/>
                          </a:srgbClr>
                        </a:gs>
                        <a:gs pos="100000">
                          <a:srgbClr val="FFA9F9">
                            <a:alpha val="100000"/>
                          </a:srgbClr>
                        </a:gs>
                      </a:gsLst>
                      <a:lin ang="0"/>
                    </a:gradFill>
                  </a:tcPr>
                </a:tc>
                <a:tc>
                  <a:txBody>
                    <a:bodyPr anchor="t" rtlCol="false"/>
                    <a:lstStyle/>
                    <a:p>
                      <a:pPr algn="ctr">
                        <a:lnSpc>
                          <a:spcPts val="2800"/>
                        </a:lnSpc>
                        <a:defRPr/>
                      </a:pPr>
                      <a:r>
                        <a:rPr lang="en-US" sz="2000">
                          <a:solidFill>
                            <a:srgbClr val="000000"/>
                          </a:solidFill>
                          <a:latin typeface="Canva Sans"/>
                          <a:ea typeface="Canva Sans"/>
                          <a:cs typeface="Canva Sans"/>
                          <a:sym typeface="Canva Sans"/>
                        </a:rPr>
                        <a:t>17</a:t>
                      </a:r>
                      <a:endParaRPr lang="en-US" sz="1100"/>
                    </a:p>
                  </a:txBody>
                  <a:tcPr marL="47625" marR="47625" marT="47625" marB="47625"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FFFFFF"/>
                    </a:solidFill>
                  </a:tcPr>
                </a:tc>
              </a:tr>
              <a:tr h="1033138">
                <a:tc>
                  <a:txBody>
                    <a:bodyPr anchor="t" rtlCol="false"/>
                    <a:lstStyle/>
                    <a:p>
                      <a:pPr algn="ctr" rtl="true">
                        <a:lnSpc>
                          <a:spcPts val="2800"/>
                        </a:lnSpc>
                        <a:defRPr/>
                      </a:pPr>
                      <a:r>
                        <a:rPr lang="ar-EG" sz="2000">
                          <a:solidFill>
                            <a:srgbClr val="000000"/>
                          </a:solidFill>
                          <a:latin typeface="Canva Sans"/>
                          <a:ea typeface="Canva Sans"/>
                          <a:cs typeface="Canva Sans"/>
                          <a:sym typeface="Canva Sans"/>
                          <a:rtl val="true"/>
                        </a:rPr>
                        <a:t>الحشوات التجميلية</a:t>
                      </a:r>
                      <a:endParaRPr lang="en-US" sz="1100"/>
                    </a:p>
                  </a:txBody>
                  <a:tcPr marL="47625" marR="47625" marT="47625" marB="47625"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gradFill rotWithShape="true">
                      <a:gsLst>
                        <a:gs pos="0">
                          <a:srgbClr val="CDFFD8">
                            <a:alpha val="100000"/>
                          </a:srgbClr>
                        </a:gs>
                        <a:gs pos="100000">
                          <a:srgbClr val="94B9FF">
                            <a:alpha val="100000"/>
                          </a:srgbClr>
                        </a:gs>
                      </a:gsLst>
                      <a:lin ang="0"/>
                    </a:gradFill>
                  </a:tcPr>
                </a:tc>
                <a:tc>
                  <a:txBody>
                    <a:bodyPr anchor="t" rtlCol="false"/>
                    <a:lstStyle/>
                    <a:p>
                      <a:pPr algn="ctr">
                        <a:lnSpc>
                          <a:spcPts val="2800"/>
                        </a:lnSpc>
                        <a:defRPr/>
                      </a:pPr>
                      <a:r>
                        <a:rPr lang="en-US" sz="2000">
                          <a:solidFill>
                            <a:srgbClr val="000000"/>
                          </a:solidFill>
                          <a:latin typeface="Canva Sans"/>
                          <a:ea typeface="Canva Sans"/>
                          <a:cs typeface="Canva Sans"/>
                          <a:sym typeface="Canva Sans"/>
                        </a:rPr>
                        <a:t>19</a:t>
                      </a:r>
                      <a:endParaRPr lang="en-US" sz="1100"/>
                    </a:p>
                  </a:txBody>
                  <a:tcPr marL="47625" marR="47625" marT="47625" marB="47625"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FFFFFF"/>
                    </a:solidFill>
                  </a:tcPr>
                </a:tc>
                <a:tc>
                  <a:txBody>
                    <a:bodyPr anchor="t" rtlCol="false"/>
                    <a:lstStyle/>
                    <a:p>
                      <a:pPr algn="ctr" rtl="true">
                        <a:lnSpc>
                          <a:spcPts val="2800"/>
                        </a:lnSpc>
                        <a:defRPr/>
                      </a:pPr>
                      <a:r>
                        <a:rPr lang="ar-EG" sz="2000">
                          <a:solidFill>
                            <a:srgbClr val="000000"/>
                          </a:solidFill>
                          <a:latin typeface="Canva Sans"/>
                          <a:ea typeface="Canva Sans"/>
                          <a:cs typeface="Canva Sans"/>
                          <a:sym typeface="Canva Sans"/>
                          <a:rtl val="true"/>
                        </a:rPr>
                        <a:t>أمتي الاسنان اللبنية بتتبدل</a:t>
                      </a:r>
                      <a:endParaRPr lang="en-US" sz="1100"/>
                    </a:p>
                  </a:txBody>
                  <a:tcPr marL="47625" marR="47625" marT="47625" marB="47625"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gradFill rotWithShape="true">
                      <a:gsLst>
                        <a:gs pos="0">
                          <a:srgbClr val="FFF7AD">
                            <a:alpha val="100000"/>
                          </a:srgbClr>
                        </a:gs>
                        <a:gs pos="100000">
                          <a:srgbClr val="FFA9F9">
                            <a:alpha val="100000"/>
                          </a:srgbClr>
                        </a:gs>
                      </a:gsLst>
                      <a:lin ang="0"/>
                    </a:gradFill>
                  </a:tcPr>
                </a:tc>
                <a:tc>
                  <a:txBody>
                    <a:bodyPr anchor="t" rtlCol="false"/>
                    <a:lstStyle/>
                    <a:p>
                      <a:pPr algn="ctr">
                        <a:lnSpc>
                          <a:spcPts val="2800"/>
                        </a:lnSpc>
                        <a:defRPr/>
                      </a:pPr>
                      <a:r>
                        <a:rPr lang="en-US" sz="2000">
                          <a:solidFill>
                            <a:srgbClr val="000000"/>
                          </a:solidFill>
                          <a:latin typeface="Canva Sans"/>
                          <a:ea typeface="Canva Sans"/>
                          <a:cs typeface="Canva Sans"/>
                          <a:sym typeface="Canva Sans"/>
                        </a:rPr>
                        <a:t>21</a:t>
                      </a:r>
                      <a:endParaRPr lang="en-US" sz="1100"/>
                    </a:p>
                  </a:txBody>
                  <a:tcPr marL="47625" marR="47625" marT="47625" marB="47625"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FFFFFF"/>
                    </a:solidFill>
                  </a:tcPr>
                </a:tc>
                <a:tc>
                  <a:txBody>
                    <a:bodyPr anchor="t" rtlCol="false"/>
                    <a:lstStyle/>
                    <a:p>
                      <a:pPr algn="ctr">
                        <a:lnSpc>
                          <a:spcPts val="2800"/>
                        </a:lnSpc>
                        <a:defRPr/>
                      </a:pPr>
                      <a:r>
                        <a:rPr lang="en-US" sz="2000">
                          <a:solidFill>
                            <a:srgbClr val="000000"/>
                          </a:solidFill>
                          <a:latin typeface="Canva Sans"/>
                          <a:ea typeface="Canva Sans"/>
                          <a:cs typeface="Canva Sans"/>
                          <a:sym typeface="Canva Sans"/>
                        </a:rPr>
                        <a:t>22</a:t>
                      </a:r>
                      <a:endParaRPr lang="en-US" sz="1100"/>
                    </a:p>
                  </a:txBody>
                  <a:tcPr marL="47625" marR="47625" marT="47625" marB="47625"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FFFFFF"/>
                    </a:solidFill>
                  </a:tcPr>
                </a:tc>
                <a:tc>
                  <a:txBody>
                    <a:bodyPr anchor="t" rtlCol="false"/>
                    <a:lstStyle/>
                    <a:p>
                      <a:pPr algn="ctr" rtl="true">
                        <a:lnSpc>
                          <a:spcPts val="2800"/>
                        </a:lnSpc>
                        <a:defRPr/>
                      </a:pPr>
                      <a:r>
                        <a:rPr lang="ar-EG" sz="2000">
                          <a:solidFill>
                            <a:srgbClr val="000000"/>
                          </a:solidFill>
                          <a:latin typeface="Canva Sans"/>
                          <a:ea typeface="Canva Sans"/>
                          <a:cs typeface="Canva Sans"/>
                          <a:sym typeface="Canva Sans"/>
                          <a:rtl val="true"/>
                        </a:rPr>
                        <a:t>المخاوف من طبيب الأسنان</a:t>
                      </a:r>
                      <a:endParaRPr lang="en-US" sz="1100"/>
                    </a:p>
                  </a:txBody>
                  <a:tcPr marL="47625" marR="47625" marT="47625" marB="47625"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gradFill rotWithShape="true">
                      <a:gsLst>
                        <a:gs pos="0">
                          <a:srgbClr val="CDFFD8">
                            <a:alpha val="100000"/>
                          </a:srgbClr>
                        </a:gs>
                        <a:gs pos="100000">
                          <a:srgbClr val="94B9FF">
                            <a:alpha val="100000"/>
                          </a:srgbClr>
                        </a:gs>
                      </a:gsLst>
                      <a:lin ang="0"/>
                    </a:gradFill>
                  </a:tcPr>
                </a:tc>
                <a:tc>
                  <a:txBody>
                    <a:bodyPr anchor="t" rtlCol="false"/>
                    <a:lstStyle/>
                    <a:p>
                      <a:pPr algn="ctr">
                        <a:lnSpc>
                          <a:spcPts val="2800"/>
                        </a:lnSpc>
                        <a:defRPr/>
                      </a:pPr>
                      <a:r>
                        <a:rPr lang="en-US" sz="2000">
                          <a:solidFill>
                            <a:srgbClr val="000000"/>
                          </a:solidFill>
                          <a:latin typeface="Canva Sans"/>
                          <a:ea typeface="Canva Sans"/>
                          <a:cs typeface="Canva Sans"/>
                          <a:sym typeface="Canva Sans"/>
                        </a:rPr>
                        <a:t>24</a:t>
                      </a:r>
                      <a:endParaRPr lang="en-US" sz="1100"/>
                    </a:p>
                  </a:txBody>
                  <a:tcPr marL="47625" marR="47625" marT="47625" marB="47625"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FFFFFF"/>
                    </a:solidFill>
                  </a:tcPr>
                </a:tc>
              </a:tr>
              <a:tr h="1439816">
                <a:tc>
                  <a:txBody>
                    <a:bodyPr anchor="t" rtlCol="false"/>
                    <a:lstStyle/>
                    <a:p>
                      <a:pPr algn="ctr" rtl="true">
                        <a:lnSpc>
                          <a:spcPts val="2800"/>
                        </a:lnSpc>
                        <a:defRPr/>
                      </a:pPr>
                      <a:r>
                        <a:rPr lang="ar-EG" sz="2000">
                          <a:solidFill>
                            <a:srgbClr val="000000"/>
                          </a:solidFill>
                          <a:latin typeface="Canva Sans"/>
                          <a:ea typeface="Canva Sans"/>
                          <a:cs typeface="Canva Sans"/>
                          <a:sym typeface="Canva Sans"/>
                          <a:rtl val="true"/>
                        </a:rPr>
                        <a:t>الغلورايد والمعجون</a:t>
                      </a:r>
                      <a:endParaRPr lang="en-US" sz="1100"/>
                    </a:p>
                  </a:txBody>
                  <a:tcPr marL="47625" marR="47625" marT="47625" marB="47625"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gradFill rotWithShape="true">
                      <a:gsLst>
                        <a:gs pos="0">
                          <a:srgbClr val="FFF7AD">
                            <a:alpha val="100000"/>
                          </a:srgbClr>
                        </a:gs>
                        <a:gs pos="100000">
                          <a:srgbClr val="FFA9F9">
                            <a:alpha val="100000"/>
                          </a:srgbClr>
                        </a:gs>
                      </a:gsLst>
                      <a:lin ang="0"/>
                    </a:gradFill>
                  </a:tcPr>
                </a:tc>
                <a:tc>
                  <a:txBody>
                    <a:bodyPr anchor="t" rtlCol="false"/>
                    <a:lstStyle/>
                    <a:p>
                      <a:pPr algn="ctr">
                        <a:lnSpc>
                          <a:spcPts val="2800"/>
                        </a:lnSpc>
                        <a:defRPr/>
                      </a:pPr>
                      <a:r>
                        <a:rPr lang="en-US" sz="2000">
                          <a:solidFill>
                            <a:srgbClr val="000000"/>
                          </a:solidFill>
                          <a:latin typeface="Canva Sans"/>
                          <a:ea typeface="Canva Sans"/>
                          <a:cs typeface="Canva Sans"/>
                          <a:sym typeface="Canva Sans"/>
                        </a:rPr>
                        <a:t>26</a:t>
                      </a:r>
                      <a:endParaRPr lang="en-US" sz="1100"/>
                    </a:p>
                  </a:txBody>
                  <a:tcPr marL="47625" marR="47625" marT="47625" marB="47625"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FFFFFF"/>
                    </a:solidFill>
                  </a:tcPr>
                </a:tc>
                <a:tc>
                  <a:txBody>
                    <a:bodyPr anchor="t" rtlCol="false"/>
                    <a:lstStyle/>
                    <a:p>
                      <a:pPr algn="ctr">
                        <a:lnSpc>
                          <a:spcPts val="2800"/>
                        </a:lnSpc>
                        <a:defRPr/>
                      </a:pPr>
                      <a:r>
                        <a:rPr lang="en-US" sz="2000">
                          <a:solidFill>
                            <a:srgbClr val="000000"/>
                          </a:solidFill>
                          <a:latin typeface="Canva Sans"/>
                          <a:ea typeface="Canva Sans"/>
                          <a:cs typeface="Canva Sans"/>
                          <a:sym typeface="Canva Sans"/>
                        </a:rPr>
                        <a:t>27</a:t>
                      </a:r>
                      <a:endParaRPr lang="en-US" sz="1100"/>
                    </a:p>
                  </a:txBody>
                  <a:tcPr marL="47625" marR="47625" marT="47625" marB="47625"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FFFFFF"/>
                    </a:solidFill>
                  </a:tcPr>
                </a:tc>
                <a:tc>
                  <a:txBody>
                    <a:bodyPr anchor="t" rtlCol="false"/>
                    <a:lstStyle/>
                    <a:p>
                      <a:pPr algn="ctr">
                        <a:lnSpc>
                          <a:spcPts val="2800"/>
                        </a:lnSpc>
                        <a:defRPr/>
                      </a:pPr>
                      <a:r>
                        <a:rPr lang="en-US" sz="2000">
                          <a:solidFill>
                            <a:srgbClr val="000000"/>
                          </a:solidFill>
                          <a:latin typeface="Canva Sans"/>
                          <a:ea typeface="Canva Sans"/>
                          <a:cs typeface="Canva Sans"/>
                          <a:sym typeface="Canva Sans"/>
                        </a:rPr>
                        <a:t>28</a:t>
                      </a:r>
                      <a:endParaRPr lang="en-US" sz="1100"/>
                    </a:p>
                  </a:txBody>
                  <a:tcPr marL="47625" marR="47625" marT="47625" marB="47625"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FFFFFF"/>
                    </a:solidFill>
                  </a:tcPr>
                </a:tc>
                <a:tc>
                  <a:txBody>
                    <a:bodyPr anchor="t" rtlCol="false"/>
                    <a:lstStyle/>
                    <a:p>
                      <a:pPr algn="ctr">
                        <a:lnSpc>
                          <a:spcPts val="2800"/>
                        </a:lnSpc>
                        <a:defRPr/>
                      </a:pPr>
                      <a:r>
                        <a:rPr lang="en-US" sz="2000">
                          <a:solidFill>
                            <a:srgbClr val="000000"/>
                          </a:solidFill>
                          <a:latin typeface="Canva Sans"/>
                          <a:ea typeface="Canva Sans"/>
                          <a:cs typeface="Canva Sans"/>
                          <a:sym typeface="Canva Sans"/>
                        </a:rPr>
                        <a:t>29</a:t>
                      </a:r>
                      <a:endParaRPr lang="en-US" sz="1100"/>
                    </a:p>
                  </a:txBody>
                  <a:tcPr marL="47625" marR="47625" marT="47625" marB="47625"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FFFFFF"/>
                    </a:solidFill>
                  </a:tcPr>
                </a:tc>
                <a:tc>
                  <a:txBody>
                    <a:bodyPr anchor="t" rtlCol="false"/>
                    <a:lstStyle/>
                    <a:p>
                      <a:pPr algn="ctr">
                        <a:lnSpc>
                          <a:spcPts val="2800"/>
                        </a:lnSpc>
                        <a:defRPr/>
                      </a:pPr>
                      <a:r>
                        <a:rPr lang="en-US" sz="2000">
                          <a:solidFill>
                            <a:srgbClr val="000000"/>
                          </a:solidFill>
                          <a:latin typeface="Canva Sans"/>
                          <a:ea typeface="Canva Sans"/>
                          <a:cs typeface="Canva Sans"/>
                          <a:sym typeface="Canva Sans"/>
                        </a:rPr>
                        <a:t>30</a:t>
                      </a:r>
                      <a:endParaRPr lang="en-US" sz="1100"/>
                    </a:p>
                  </a:txBody>
                  <a:tcPr marL="47625" marR="47625" marT="47625" marB="47625"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FFFFFF"/>
                    </a:solidFill>
                  </a:tcPr>
                </a:tc>
                <a:tc>
                  <a:txBody>
                    <a:bodyPr anchor="t" rtlCol="false"/>
                    <a:lstStyle/>
                    <a:p>
                      <a:pPr algn="ctr">
                        <a:lnSpc>
                          <a:spcPts val="2800"/>
                        </a:lnSpc>
                        <a:defRPr/>
                      </a:pPr>
                      <a:r>
                        <a:rPr lang="en-US" sz="2000">
                          <a:solidFill>
                            <a:srgbClr val="000000"/>
                          </a:solidFill>
                          <a:latin typeface="Canva Sans"/>
                          <a:ea typeface="Canva Sans"/>
                          <a:cs typeface="Canva Sans"/>
                          <a:sym typeface="Canva Sans"/>
                        </a:rPr>
                        <a:t>31</a:t>
                      </a:r>
                      <a:endParaRPr lang="en-US" sz="1100"/>
                    </a:p>
                  </a:txBody>
                  <a:tcPr marL="47625" marR="47625" marT="47625" marB="47625"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FFFFFF"/>
                    </a:solidFill>
                  </a:tcPr>
                </a:tc>
              </a:tr>
            </a:tbl>
          </a:graphicData>
        </a:graphic>
      </p:graphicFrame>
      <p:grpSp>
        <p:nvGrpSpPr>
          <p:cNvPr name="Group 8" id="8"/>
          <p:cNvGrpSpPr/>
          <p:nvPr/>
        </p:nvGrpSpPr>
        <p:grpSpPr>
          <a:xfrm rot="0">
            <a:off x="11532078" y="9225410"/>
            <a:ext cx="2583153" cy="425527"/>
            <a:chOff x="0" y="0"/>
            <a:chExt cx="678987" cy="111851"/>
          </a:xfrm>
        </p:grpSpPr>
        <p:sp>
          <p:nvSpPr>
            <p:cNvPr name="Freeform 9" id="9"/>
            <p:cNvSpPr/>
            <p:nvPr/>
          </p:nvSpPr>
          <p:spPr>
            <a:xfrm flipH="false" flipV="false" rot="0">
              <a:off x="0" y="0"/>
              <a:ext cx="678987" cy="111851"/>
            </a:xfrm>
            <a:custGeom>
              <a:avLst/>
              <a:gdLst/>
              <a:ahLst/>
              <a:cxnLst/>
              <a:rect r="r" b="b" t="t" l="l"/>
              <a:pathLst>
                <a:path h="111851" w="678987">
                  <a:moveTo>
                    <a:pt x="0" y="0"/>
                  </a:moveTo>
                  <a:lnTo>
                    <a:pt x="678987" y="0"/>
                  </a:lnTo>
                  <a:lnTo>
                    <a:pt x="678987" y="111851"/>
                  </a:lnTo>
                  <a:lnTo>
                    <a:pt x="0" y="111851"/>
                  </a:lnTo>
                  <a:close/>
                </a:path>
              </a:pathLst>
            </a:custGeom>
            <a:solidFill>
              <a:srgbClr val="61A1BA"/>
            </a:solidFill>
            <a:ln w="9525" cap="sq">
              <a:solidFill>
                <a:srgbClr val="000000"/>
              </a:solidFill>
              <a:prstDash val="solid"/>
              <a:miter/>
            </a:ln>
          </p:spPr>
        </p:sp>
        <p:sp>
          <p:nvSpPr>
            <p:cNvPr name="TextBox 10" id="10"/>
            <p:cNvSpPr txBox="true"/>
            <p:nvPr/>
          </p:nvSpPr>
          <p:spPr>
            <a:xfrm>
              <a:off x="0" y="-28575"/>
              <a:ext cx="678987" cy="140426"/>
            </a:xfrm>
            <a:prstGeom prst="rect">
              <a:avLst/>
            </a:prstGeom>
          </p:spPr>
          <p:txBody>
            <a:bodyPr anchor="ctr" rtlCol="false" tIns="50800" lIns="50800" bIns="50800" rIns="50800"/>
            <a:lstStyle/>
            <a:p>
              <a:pPr algn="ctr" marL="0" indent="0" lvl="1">
                <a:lnSpc>
                  <a:spcPts val="2379"/>
                </a:lnSpc>
                <a:spcBef>
                  <a:spcPct val="0"/>
                </a:spcBef>
              </a:pPr>
              <a:r>
                <a:rPr lang="en-US" b="true" sz="1699">
                  <a:solidFill>
                    <a:srgbClr val="000000"/>
                  </a:solidFill>
                  <a:latin typeface="Canva Sans Bold"/>
                  <a:ea typeface="Canva Sans Bold"/>
                  <a:cs typeface="Canva Sans Bold"/>
                  <a:sym typeface="Canva Sans Bold"/>
                </a:rPr>
                <a:t>Faceboook</a:t>
              </a:r>
            </a:p>
          </p:txBody>
        </p:sp>
      </p:grpSp>
      <p:grpSp>
        <p:nvGrpSpPr>
          <p:cNvPr name="Group 11" id="11"/>
          <p:cNvGrpSpPr/>
          <p:nvPr/>
        </p:nvGrpSpPr>
        <p:grpSpPr>
          <a:xfrm rot="0">
            <a:off x="14205212" y="9225410"/>
            <a:ext cx="2605988" cy="425527"/>
            <a:chOff x="0" y="0"/>
            <a:chExt cx="684989" cy="111851"/>
          </a:xfrm>
        </p:grpSpPr>
        <p:sp>
          <p:nvSpPr>
            <p:cNvPr name="Freeform 12" id="12"/>
            <p:cNvSpPr/>
            <p:nvPr/>
          </p:nvSpPr>
          <p:spPr>
            <a:xfrm flipH="false" flipV="false" rot="0">
              <a:off x="0" y="0"/>
              <a:ext cx="684989" cy="111851"/>
            </a:xfrm>
            <a:custGeom>
              <a:avLst/>
              <a:gdLst/>
              <a:ahLst/>
              <a:cxnLst/>
              <a:rect r="r" b="b" t="t" l="l"/>
              <a:pathLst>
                <a:path h="111851" w="684989">
                  <a:moveTo>
                    <a:pt x="0" y="0"/>
                  </a:moveTo>
                  <a:lnTo>
                    <a:pt x="684989" y="0"/>
                  </a:lnTo>
                  <a:lnTo>
                    <a:pt x="684989" y="111851"/>
                  </a:lnTo>
                  <a:lnTo>
                    <a:pt x="0" y="111851"/>
                  </a:lnTo>
                  <a:close/>
                </a:path>
              </a:pathLst>
            </a:custGeom>
            <a:solidFill>
              <a:srgbClr val="61A1BA"/>
            </a:solidFill>
            <a:ln w="9525" cap="sq">
              <a:solidFill>
                <a:srgbClr val="000000"/>
              </a:solidFill>
              <a:prstDash val="solid"/>
              <a:miter/>
            </a:ln>
          </p:spPr>
        </p:sp>
        <p:sp>
          <p:nvSpPr>
            <p:cNvPr name="TextBox 13" id="13"/>
            <p:cNvSpPr txBox="true"/>
            <p:nvPr/>
          </p:nvSpPr>
          <p:spPr>
            <a:xfrm>
              <a:off x="0" y="-28575"/>
              <a:ext cx="684989" cy="140426"/>
            </a:xfrm>
            <a:prstGeom prst="rect">
              <a:avLst/>
            </a:prstGeom>
          </p:spPr>
          <p:txBody>
            <a:bodyPr anchor="ctr" rtlCol="false" tIns="50800" lIns="50800" bIns="50800" rIns="50800"/>
            <a:lstStyle/>
            <a:p>
              <a:pPr algn="ctr" marL="0" indent="0" lvl="1">
                <a:lnSpc>
                  <a:spcPts val="2379"/>
                </a:lnSpc>
                <a:spcBef>
                  <a:spcPct val="0"/>
                </a:spcBef>
              </a:pPr>
              <a:r>
                <a:rPr lang="en-US" b="true" sz="1699">
                  <a:solidFill>
                    <a:srgbClr val="000000"/>
                  </a:solidFill>
                  <a:latin typeface="Canva Sans Bold"/>
                  <a:ea typeface="Canva Sans Bold"/>
                  <a:cs typeface="Canva Sans Bold"/>
                  <a:sym typeface="Canva Sans Bold"/>
                </a:rPr>
                <a:t>Instagram</a:t>
              </a:r>
            </a:p>
          </p:txBody>
        </p:sp>
      </p:grpSp>
      <p:grpSp>
        <p:nvGrpSpPr>
          <p:cNvPr name="Group 14" id="14"/>
          <p:cNvGrpSpPr/>
          <p:nvPr/>
        </p:nvGrpSpPr>
        <p:grpSpPr>
          <a:xfrm rot="0">
            <a:off x="928986" y="8787908"/>
            <a:ext cx="7419581" cy="940785"/>
            <a:chOff x="0" y="0"/>
            <a:chExt cx="9892775" cy="1254380"/>
          </a:xfrm>
        </p:grpSpPr>
        <p:grpSp>
          <p:nvGrpSpPr>
            <p:cNvPr name="Group 15" id="15"/>
            <p:cNvGrpSpPr/>
            <p:nvPr/>
          </p:nvGrpSpPr>
          <p:grpSpPr>
            <a:xfrm rot="0">
              <a:off x="0" y="643156"/>
              <a:ext cx="2052425" cy="567370"/>
              <a:chOff x="0" y="0"/>
              <a:chExt cx="404613" cy="111851"/>
            </a:xfrm>
          </p:grpSpPr>
          <p:sp>
            <p:nvSpPr>
              <p:cNvPr name="Freeform 16" id="16"/>
              <p:cNvSpPr/>
              <p:nvPr/>
            </p:nvSpPr>
            <p:spPr>
              <a:xfrm flipH="false" flipV="false" rot="0">
                <a:off x="0" y="0"/>
                <a:ext cx="404613" cy="111851"/>
              </a:xfrm>
              <a:custGeom>
                <a:avLst/>
                <a:gdLst/>
                <a:ahLst/>
                <a:cxnLst/>
                <a:rect r="r" b="b" t="t" l="l"/>
                <a:pathLst>
                  <a:path h="111851" w="404613">
                    <a:moveTo>
                      <a:pt x="0" y="0"/>
                    </a:moveTo>
                    <a:lnTo>
                      <a:pt x="404613" y="0"/>
                    </a:lnTo>
                    <a:lnTo>
                      <a:pt x="404613" y="111851"/>
                    </a:lnTo>
                    <a:lnTo>
                      <a:pt x="0" y="111851"/>
                    </a:lnTo>
                    <a:close/>
                  </a:path>
                </a:pathLst>
              </a:custGeom>
              <a:gradFill rotWithShape="true">
                <a:gsLst>
                  <a:gs pos="0">
                    <a:srgbClr val="FFF7AD">
                      <a:alpha val="100000"/>
                    </a:srgbClr>
                  </a:gs>
                  <a:gs pos="100000">
                    <a:srgbClr val="FFA9F9">
                      <a:alpha val="100000"/>
                    </a:srgbClr>
                  </a:gs>
                </a:gsLst>
                <a:lin ang="0"/>
              </a:gradFill>
              <a:ln w="9525" cap="sq">
                <a:solidFill>
                  <a:srgbClr val="FFFFFF"/>
                </a:solidFill>
                <a:prstDash val="solid"/>
                <a:miter/>
              </a:ln>
            </p:spPr>
          </p:sp>
          <p:sp>
            <p:nvSpPr>
              <p:cNvPr name="TextBox 17" id="17"/>
              <p:cNvSpPr txBox="true"/>
              <p:nvPr/>
            </p:nvSpPr>
            <p:spPr>
              <a:xfrm>
                <a:off x="0" y="-28575"/>
                <a:ext cx="404613" cy="140426"/>
              </a:xfrm>
              <a:prstGeom prst="rect">
                <a:avLst/>
              </a:prstGeom>
            </p:spPr>
            <p:txBody>
              <a:bodyPr anchor="ctr" rtlCol="false" tIns="50800" lIns="50800" bIns="50800" rIns="50800"/>
              <a:lstStyle/>
              <a:p>
                <a:pPr algn="ctr" marL="0" indent="0" lvl="1">
                  <a:lnSpc>
                    <a:spcPts val="2379"/>
                  </a:lnSpc>
                  <a:spcBef>
                    <a:spcPct val="0"/>
                  </a:spcBef>
                </a:pPr>
                <a:r>
                  <a:rPr lang="en-US" sz="1699">
                    <a:solidFill>
                      <a:srgbClr val="000000"/>
                    </a:solidFill>
                    <a:latin typeface="Canva Sans"/>
                    <a:ea typeface="Canva Sans"/>
                    <a:cs typeface="Canva Sans"/>
                    <a:sym typeface="Canva Sans"/>
                  </a:rPr>
                  <a:t>Educational</a:t>
                </a:r>
              </a:p>
            </p:txBody>
          </p:sp>
        </p:grpSp>
        <p:grpSp>
          <p:nvGrpSpPr>
            <p:cNvPr name="Group 18" id="18"/>
            <p:cNvGrpSpPr/>
            <p:nvPr/>
          </p:nvGrpSpPr>
          <p:grpSpPr>
            <a:xfrm rot="0">
              <a:off x="4698094" y="687010"/>
              <a:ext cx="2561143" cy="567370"/>
              <a:chOff x="0" y="0"/>
              <a:chExt cx="504901" cy="111851"/>
            </a:xfrm>
          </p:grpSpPr>
          <p:sp>
            <p:nvSpPr>
              <p:cNvPr name="Freeform 19" id="19"/>
              <p:cNvSpPr/>
              <p:nvPr/>
            </p:nvSpPr>
            <p:spPr>
              <a:xfrm flipH="false" flipV="false" rot="0">
                <a:off x="0" y="0"/>
                <a:ext cx="504901" cy="111851"/>
              </a:xfrm>
              <a:custGeom>
                <a:avLst/>
                <a:gdLst/>
                <a:ahLst/>
                <a:cxnLst/>
                <a:rect r="r" b="b" t="t" l="l"/>
                <a:pathLst>
                  <a:path h="111851" w="504901">
                    <a:moveTo>
                      <a:pt x="0" y="0"/>
                    </a:moveTo>
                    <a:lnTo>
                      <a:pt x="504901" y="0"/>
                    </a:lnTo>
                    <a:lnTo>
                      <a:pt x="504901" y="111851"/>
                    </a:lnTo>
                    <a:lnTo>
                      <a:pt x="0" y="111851"/>
                    </a:lnTo>
                    <a:close/>
                  </a:path>
                </a:pathLst>
              </a:custGeom>
              <a:solidFill>
                <a:srgbClr val="C49279"/>
              </a:solidFill>
              <a:ln w="9525" cap="sq">
                <a:solidFill>
                  <a:srgbClr val="FFFFFF"/>
                </a:solidFill>
                <a:prstDash val="solid"/>
                <a:miter/>
              </a:ln>
            </p:spPr>
          </p:sp>
          <p:sp>
            <p:nvSpPr>
              <p:cNvPr name="TextBox 20" id="20"/>
              <p:cNvSpPr txBox="true"/>
              <p:nvPr/>
            </p:nvSpPr>
            <p:spPr>
              <a:xfrm>
                <a:off x="0" y="-28575"/>
                <a:ext cx="504901" cy="140426"/>
              </a:xfrm>
              <a:prstGeom prst="rect">
                <a:avLst/>
              </a:prstGeom>
            </p:spPr>
            <p:txBody>
              <a:bodyPr anchor="ctr" rtlCol="false" tIns="50800" lIns="50800" bIns="50800" rIns="50800"/>
              <a:lstStyle/>
              <a:p>
                <a:pPr algn="ctr" marL="0" indent="0" lvl="1">
                  <a:lnSpc>
                    <a:spcPts val="2379"/>
                  </a:lnSpc>
                  <a:spcBef>
                    <a:spcPct val="0"/>
                  </a:spcBef>
                </a:pPr>
                <a:r>
                  <a:rPr lang="en-US" sz="1699">
                    <a:solidFill>
                      <a:srgbClr val="000000"/>
                    </a:solidFill>
                    <a:latin typeface="Canva Sans"/>
                    <a:ea typeface="Canva Sans"/>
                    <a:cs typeface="Canva Sans"/>
                    <a:sym typeface="Canva Sans"/>
                  </a:rPr>
                  <a:t>Facts and Muth</a:t>
                </a:r>
              </a:p>
            </p:txBody>
          </p:sp>
        </p:grpSp>
        <p:grpSp>
          <p:nvGrpSpPr>
            <p:cNvPr name="Group 21" id="21"/>
            <p:cNvGrpSpPr/>
            <p:nvPr/>
          </p:nvGrpSpPr>
          <p:grpSpPr>
            <a:xfrm rot="0">
              <a:off x="2384460" y="687010"/>
              <a:ext cx="1981945" cy="567370"/>
              <a:chOff x="0" y="0"/>
              <a:chExt cx="390719" cy="111851"/>
            </a:xfrm>
          </p:grpSpPr>
          <p:sp>
            <p:nvSpPr>
              <p:cNvPr name="Freeform 22" id="22"/>
              <p:cNvSpPr/>
              <p:nvPr/>
            </p:nvSpPr>
            <p:spPr>
              <a:xfrm flipH="false" flipV="false" rot="0">
                <a:off x="0" y="0"/>
                <a:ext cx="390719" cy="111851"/>
              </a:xfrm>
              <a:custGeom>
                <a:avLst/>
                <a:gdLst/>
                <a:ahLst/>
                <a:cxnLst/>
                <a:rect r="r" b="b" t="t" l="l"/>
                <a:pathLst>
                  <a:path h="111851" w="390719">
                    <a:moveTo>
                      <a:pt x="0" y="0"/>
                    </a:moveTo>
                    <a:lnTo>
                      <a:pt x="390719" y="0"/>
                    </a:lnTo>
                    <a:lnTo>
                      <a:pt x="390719" y="111851"/>
                    </a:lnTo>
                    <a:lnTo>
                      <a:pt x="0" y="111851"/>
                    </a:lnTo>
                    <a:close/>
                  </a:path>
                </a:pathLst>
              </a:custGeom>
              <a:gradFill rotWithShape="true">
                <a:gsLst>
                  <a:gs pos="0">
                    <a:srgbClr val="CDFFD8">
                      <a:alpha val="100000"/>
                    </a:srgbClr>
                  </a:gs>
                  <a:gs pos="100000">
                    <a:srgbClr val="94B9FF">
                      <a:alpha val="100000"/>
                    </a:srgbClr>
                  </a:gs>
                </a:gsLst>
                <a:lin ang="0"/>
              </a:gradFill>
              <a:ln w="9525" cap="sq">
                <a:solidFill>
                  <a:srgbClr val="FFFFFF"/>
                </a:solidFill>
                <a:prstDash val="solid"/>
                <a:miter/>
              </a:ln>
            </p:spPr>
          </p:sp>
          <p:sp>
            <p:nvSpPr>
              <p:cNvPr name="TextBox 23" id="23"/>
              <p:cNvSpPr txBox="true"/>
              <p:nvPr/>
            </p:nvSpPr>
            <p:spPr>
              <a:xfrm>
                <a:off x="0" y="-28575"/>
                <a:ext cx="390719" cy="140426"/>
              </a:xfrm>
              <a:prstGeom prst="rect">
                <a:avLst/>
              </a:prstGeom>
            </p:spPr>
            <p:txBody>
              <a:bodyPr anchor="ctr" rtlCol="false" tIns="50800" lIns="50800" bIns="50800" rIns="50800"/>
              <a:lstStyle/>
              <a:p>
                <a:pPr algn="ctr" marL="0" indent="0" lvl="1">
                  <a:lnSpc>
                    <a:spcPts val="2379"/>
                  </a:lnSpc>
                  <a:spcBef>
                    <a:spcPct val="0"/>
                  </a:spcBef>
                </a:pPr>
                <a:r>
                  <a:rPr lang="en-US" sz="1699">
                    <a:solidFill>
                      <a:srgbClr val="000000"/>
                    </a:solidFill>
                    <a:latin typeface="Canva Sans"/>
                    <a:ea typeface="Canva Sans"/>
                    <a:cs typeface="Canva Sans"/>
                    <a:sym typeface="Canva Sans"/>
                  </a:rPr>
                  <a:t>Promotional</a:t>
                </a:r>
              </a:p>
            </p:txBody>
          </p:sp>
        </p:grpSp>
        <p:sp>
          <p:nvSpPr>
            <p:cNvPr name="TextBox 24" id="24"/>
            <p:cNvSpPr txBox="true"/>
            <p:nvPr/>
          </p:nvSpPr>
          <p:spPr>
            <a:xfrm rot="0">
              <a:off x="49911" y="57150"/>
              <a:ext cx="7020330" cy="484290"/>
            </a:xfrm>
            <a:prstGeom prst="rect">
              <a:avLst/>
            </a:prstGeom>
          </p:spPr>
          <p:txBody>
            <a:bodyPr anchor="t" rtlCol="false" tIns="0" lIns="0" bIns="0" rIns="0">
              <a:spAutoFit/>
            </a:bodyPr>
            <a:lstStyle/>
            <a:p>
              <a:pPr algn="l" marL="0" indent="0" lvl="0">
                <a:lnSpc>
                  <a:spcPts val="2592"/>
                </a:lnSpc>
              </a:pPr>
              <a:r>
                <a:rPr lang="en-US" sz="2700" strike="noStrike" u="none">
                  <a:solidFill>
                    <a:srgbClr val="000000"/>
                  </a:solidFill>
                  <a:latin typeface="Canva Sans"/>
                  <a:ea typeface="Canva Sans"/>
                  <a:cs typeface="Canva Sans"/>
                  <a:sym typeface="Canva Sans"/>
                </a:rPr>
                <a:t>CONTENT TYPE</a:t>
              </a:r>
            </a:p>
          </p:txBody>
        </p:sp>
        <p:grpSp>
          <p:nvGrpSpPr>
            <p:cNvPr name="Group 25" id="25"/>
            <p:cNvGrpSpPr/>
            <p:nvPr/>
          </p:nvGrpSpPr>
          <p:grpSpPr>
            <a:xfrm rot="0">
              <a:off x="7589437" y="687010"/>
              <a:ext cx="2303338" cy="567370"/>
              <a:chOff x="0" y="0"/>
              <a:chExt cx="454078" cy="111851"/>
            </a:xfrm>
          </p:grpSpPr>
          <p:sp>
            <p:nvSpPr>
              <p:cNvPr name="Freeform 26" id="26"/>
              <p:cNvSpPr/>
              <p:nvPr/>
            </p:nvSpPr>
            <p:spPr>
              <a:xfrm flipH="false" flipV="false" rot="0">
                <a:off x="0" y="0"/>
                <a:ext cx="454078" cy="111851"/>
              </a:xfrm>
              <a:custGeom>
                <a:avLst/>
                <a:gdLst/>
                <a:ahLst/>
                <a:cxnLst/>
                <a:rect r="r" b="b" t="t" l="l"/>
                <a:pathLst>
                  <a:path h="111851" w="454078">
                    <a:moveTo>
                      <a:pt x="0" y="0"/>
                    </a:moveTo>
                    <a:lnTo>
                      <a:pt x="454078" y="0"/>
                    </a:lnTo>
                    <a:lnTo>
                      <a:pt x="454078" y="111851"/>
                    </a:lnTo>
                    <a:lnTo>
                      <a:pt x="0" y="111851"/>
                    </a:lnTo>
                    <a:close/>
                  </a:path>
                </a:pathLst>
              </a:custGeom>
              <a:solidFill>
                <a:srgbClr val="E5E5DF"/>
              </a:solidFill>
              <a:ln w="9525" cap="sq">
                <a:solidFill>
                  <a:srgbClr val="FFFFFF"/>
                </a:solidFill>
                <a:prstDash val="solid"/>
                <a:miter/>
              </a:ln>
            </p:spPr>
          </p:sp>
          <p:sp>
            <p:nvSpPr>
              <p:cNvPr name="TextBox 27" id="27"/>
              <p:cNvSpPr txBox="true"/>
              <p:nvPr/>
            </p:nvSpPr>
            <p:spPr>
              <a:xfrm>
                <a:off x="0" y="-28575"/>
                <a:ext cx="454078" cy="140426"/>
              </a:xfrm>
              <a:prstGeom prst="rect">
                <a:avLst/>
              </a:prstGeom>
            </p:spPr>
            <p:txBody>
              <a:bodyPr anchor="ctr" rtlCol="false" tIns="50800" lIns="50800" bIns="50800" rIns="50800"/>
              <a:lstStyle/>
              <a:p>
                <a:pPr algn="ctr" marL="0" indent="0" lvl="1">
                  <a:lnSpc>
                    <a:spcPts val="2379"/>
                  </a:lnSpc>
                  <a:spcBef>
                    <a:spcPct val="0"/>
                  </a:spcBef>
                </a:pPr>
                <a:r>
                  <a:rPr lang="en-US" sz="1699">
                    <a:solidFill>
                      <a:srgbClr val="000000"/>
                    </a:solidFill>
                    <a:latin typeface="Canva Sans"/>
                    <a:ea typeface="Canva Sans"/>
                    <a:cs typeface="Canva Sans"/>
                    <a:sym typeface="Canva Sans"/>
                  </a:rPr>
                  <a:t>testimonial</a:t>
                </a:r>
              </a:p>
            </p:txBody>
          </p:sp>
        </p:grpSp>
      </p:grpSp>
      <p:grpSp>
        <p:nvGrpSpPr>
          <p:cNvPr name="Group 28" id="28"/>
          <p:cNvGrpSpPr/>
          <p:nvPr/>
        </p:nvGrpSpPr>
        <p:grpSpPr>
          <a:xfrm rot="0">
            <a:off x="8651486" y="9320586"/>
            <a:ext cx="2577674" cy="425527"/>
            <a:chOff x="0" y="0"/>
            <a:chExt cx="677547" cy="111851"/>
          </a:xfrm>
        </p:grpSpPr>
        <p:sp>
          <p:nvSpPr>
            <p:cNvPr name="Freeform 29" id="29"/>
            <p:cNvSpPr/>
            <p:nvPr/>
          </p:nvSpPr>
          <p:spPr>
            <a:xfrm flipH="false" flipV="false" rot="0">
              <a:off x="0" y="0"/>
              <a:ext cx="677547" cy="111851"/>
            </a:xfrm>
            <a:custGeom>
              <a:avLst/>
              <a:gdLst/>
              <a:ahLst/>
              <a:cxnLst/>
              <a:rect r="r" b="b" t="t" l="l"/>
              <a:pathLst>
                <a:path h="111851" w="677547">
                  <a:moveTo>
                    <a:pt x="0" y="0"/>
                  </a:moveTo>
                  <a:lnTo>
                    <a:pt x="677547" y="0"/>
                  </a:lnTo>
                  <a:lnTo>
                    <a:pt x="677547" y="111851"/>
                  </a:lnTo>
                  <a:lnTo>
                    <a:pt x="0" y="111851"/>
                  </a:lnTo>
                  <a:close/>
                </a:path>
              </a:pathLst>
            </a:custGeom>
            <a:gradFill rotWithShape="true">
              <a:gsLst>
                <a:gs pos="0">
                  <a:srgbClr val="5170FF">
                    <a:alpha val="100000"/>
                  </a:srgbClr>
                </a:gs>
                <a:gs pos="100000">
                  <a:srgbClr val="FF66C4">
                    <a:alpha val="100000"/>
                  </a:srgbClr>
                </a:gs>
              </a:gsLst>
              <a:lin ang="0"/>
            </a:gradFill>
            <a:ln w="9525" cap="sq">
              <a:solidFill>
                <a:srgbClr val="FFFFFF"/>
              </a:solidFill>
              <a:prstDash val="solid"/>
              <a:miter/>
            </a:ln>
          </p:spPr>
        </p:sp>
        <p:sp>
          <p:nvSpPr>
            <p:cNvPr name="TextBox 30" id="30"/>
            <p:cNvSpPr txBox="true"/>
            <p:nvPr/>
          </p:nvSpPr>
          <p:spPr>
            <a:xfrm>
              <a:off x="0" y="-28575"/>
              <a:ext cx="677547" cy="140426"/>
            </a:xfrm>
            <a:prstGeom prst="rect">
              <a:avLst/>
            </a:prstGeom>
          </p:spPr>
          <p:txBody>
            <a:bodyPr anchor="ctr" rtlCol="false" tIns="50800" lIns="50800" bIns="50800" rIns="50800"/>
            <a:lstStyle/>
            <a:p>
              <a:pPr algn="ctr" marL="0" indent="0" lvl="1">
                <a:lnSpc>
                  <a:spcPts val="2379"/>
                </a:lnSpc>
                <a:spcBef>
                  <a:spcPct val="0"/>
                </a:spcBef>
              </a:pPr>
              <a:r>
                <a:rPr lang="en-US" sz="1699">
                  <a:solidFill>
                    <a:srgbClr val="000000"/>
                  </a:solidFill>
                  <a:latin typeface="Canva Sans"/>
                  <a:ea typeface="Canva Sans"/>
                  <a:cs typeface="Canva Sans"/>
                  <a:sym typeface="Canva Sans"/>
                </a:rPr>
                <a:t>Before and After</a:t>
              </a:r>
            </a:p>
          </p:txBody>
        </p:sp>
      </p:grpSp>
      <p:sp>
        <p:nvSpPr>
          <p:cNvPr name="TextBox 31" id="31"/>
          <p:cNvSpPr txBox="true"/>
          <p:nvPr/>
        </p:nvSpPr>
        <p:spPr>
          <a:xfrm rot="0">
            <a:off x="829271" y="195412"/>
            <a:ext cx="6610946" cy="1028667"/>
          </a:xfrm>
          <a:prstGeom prst="rect">
            <a:avLst/>
          </a:prstGeom>
        </p:spPr>
        <p:txBody>
          <a:bodyPr anchor="t" rtlCol="false" tIns="0" lIns="0" bIns="0" rIns="0">
            <a:spAutoFit/>
          </a:bodyPr>
          <a:lstStyle/>
          <a:p>
            <a:pPr algn="ctr">
              <a:lnSpc>
                <a:spcPts val="8400"/>
              </a:lnSpc>
              <a:spcBef>
                <a:spcPct val="0"/>
              </a:spcBef>
            </a:pPr>
            <a:r>
              <a:rPr lang="en-US" b="true" sz="6000">
                <a:solidFill>
                  <a:srgbClr val="000000"/>
                </a:solidFill>
                <a:latin typeface="Canva Sans Bold"/>
                <a:ea typeface="Canva Sans Bold"/>
                <a:cs typeface="Canva Sans Bold"/>
                <a:sym typeface="Canva Sans Bold"/>
              </a:rPr>
              <a:t>Content Calendar</a:t>
            </a:r>
          </a:p>
        </p:txBody>
      </p:sp>
      <p:sp>
        <p:nvSpPr>
          <p:cNvPr name="TextBox 32" id="32"/>
          <p:cNvSpPr txBox="true"/>
          <p:nvPr/>
        </p:nvSpPr>
        <p:spPr>
          <a:xfrm rot="0">
            <a:off x="11532078" y="8800193"/>
            <a:ext cx="4089236" cy="348930"/>
          </a:xfrm>
          <a:prstGeom prst="rect">
            <a:avLst/>
          </a:prstGeom>
        </p:spPr>
        <p:txBody>
          <a:bodyPr anchor="t" rtlCol="false" tIns="0" lIns="0" bIns="0" rIns="0">
            <a:spAutoFit/>
          </a:bodyPr>
          <a:lstStyle/>
          <a:p>
            <a:pPr algn="l" marL="0" indent="0" lvl="0">
              <a:lnSpc>
                <a:spcPts val="2592"/>
              </a:lnSpc>
              <a:spcBef>
                <a:spcPct val="0"/>
              </a:spcBef>
            </a:pPr>
            <a:r>
              <a:rPr lang="en-US" sz="2700" strike="noStrike" u="none">
                <a:solidFill>
                  <a:srgbClr val="000000"/>
                </a:solidFill>
                <a:latin typeface="Canva Sans"/>
                <a:ea typeface="Canva Sans"/>
                <a:cs typeface="Canva Sans"/>
                <a:sym typeface="Canva Sans"/>
              </a:rPr>
              <a:t>PLATFORM</a:t>
            </a:r>
          </a:p>
        </p:txBody>
      </p:sp>
      <p:sp>
        <p:nvSpPr>
          <p:cNvPr name="TextBox 33" id="33"/>
          <p:cNvSpPr txBox="true"/>
          <p:nvPr/>
        </p:nvSpPr>
        <p:spPr>
          <a:xfrm rot="0">
            <a:off x="10421196" y="393733"/>
            <a:ext cx="2531401" cy="679384"/>
          </a:xfrm>
          <a:prstGeom prst="rect">
            <a:avLst/>
          </a:prstGeom>
        </p:spPr>
        <p:txBody>
          <a:bodyPr anchor="t" rtlCol="false" tIns="0" lIns="0" bIns="0" rIns="0">
            <a:spAutoFit/>
          </a:bodyPr>
          <a:lstStyle/>
          <a:p>
            <a:pPr algn="ctr">
              <a:lnSpc>
                <a:spcPts val="5599"/>
              </a:lnSpc>
              <a:spcBef>
                <a:spcPct val="0"/>
              </a:spcBef>
            </a:pPr>
            <a:r>
              <a:rPr lang="en-US" b="true" sz="3999" spc="239">
                <a:solidFill>
                  <a:srgbClr val="000000"/>
                </a:solidFill>
                <a:latin typeface="Open Sans Bold"/>
                <a:ea typeface="Open Sans Bold"/>
                <a:cs typeface="Open Sans Bold"/>
                <a:sym typeface="Open Sans Bold"/>
              </a:rPr>
              <a:t>JANUARY</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bg>
      <p:bgPr>
        <a:solidFill>
          <a:srgbClr val="387A92"/>
        </a:solidFill>
      </p:bgPr>
    </p:bg>
    <p:spTree>
      <p:nvGrpSpPr>
        <p:cNvPr id="1" name=""/>
        <p:cNvGrpSpPr/>
        <p:nvPr/>
      </p:nvGrpSpPr>
      <p:grpSpPr>
        <a:xfrm>
          <a:off x="0" y="0"/>
          <a:ext cx="0" cy="0"/>
          <a:chOff x="0" y="0"/>
          <a:chExt cx="0" cy="0"/>
        </a:xfrm>
      </p:grpSpPr>
      <p:grpSp>
        <p:nvGrpSpPr>
          <p:cNvPr name="Group 2" id="2"/>
          <p:cNvGrpSpPr/>
          <p:nvPr/>
        </p:nvGrpSpPr>
        <p:grpSpPr>
          <a:xfrm rot="0">
            <a:off x="0" y="0"/>
            <a:ext cx="9144000" cy="1543050"/>
            <a:chOff x="0" y="0"/>
            <a:chExt cx="2408296" cy="406400"/>
          </a:xfrm>
        </p:grpSpPr>
        <p:sp>
          <p:nvSpPr>
            <p:cNvPr name="Freeform 3" id="3"/>
            <p:cNvSpPr/>
            <p:nvPr/>
          </p:nvSpPr>
          <p:spPr>
            <a:xfrm flipH="false" flipV="false" rot="0">
              <a:off x="0" y="0"/>
              <a:ext cx="2408296" cy="406400"/>
            </a:xfrm>
            <a:custGeom>
              <a:avLst/>
              <a:gdLst/>
              <a:ahLst/>
              <a:cxnLst/>
              <a:rect r="r" b="b" t="t" l="l"/>
              <a:pathLst>
                <a:path h="406400" w="2408296">
                  <a:moveTo>
                    <a:pt x="2205096" y="0"/>
                  </a:moveTo>
                  <a:lnTo>
                    <a:pt x="0" y="0"/>
                  </a:lnTo>
                  <a:lnTo>
                    <a:pt x="0" y="406400"/>
                  </a:lnTo>
                  <a:lnTo>
                    <a:pt x="2205096" y="406400"/>
                  </a:lnTo>
                  <a:lnTo>
                    <a:pt x="2408296" y="203200"/>
                  </a:lnTo>
                  <a:lnTo>
                    <a:pt x="2205096" y="0"/>
                  </a:lnTo>
                  <a:close/>
                </a:path>
              </a:pathLst>
            </a:custGeom>
            <a:solidFill>
              <a:srgbClr val="61A1BA"/>
            </a:solidFill>
          </p:spPr>
        </p:sp>
        <p:sp>
          <p:nvSpPr>
            <p:cNvPr name="TextBox 4" id="4"/>
            <p:cNvSpPr txBox="true"/>
            <p:nvPr/>
          </p:nvSpPr>
          <p:spPr>
            <a:xfrm>
              <a:off x="0" y="-38100"/>
              <a:ext cx="2293996" cy="444500"/>
            </a:xfrm>
            <a:prstGeom prst="rect">
              <a:avLst/>
            </a:prstGeom>
          </p:spPr>
          <p:txBody>
            <a:bodyPr anchor="ctr" rtlCol="false" tIns="50800" lIns="50800" bIns="50800" rIns="50800"/>
            <a:lstStyle/>
            <a:p>
              <a:pPr algn="ctr">
                <a:lnSpc>
                  <a:spcPts val="3375"/>
                </a:lnSpc>
              </a:pPr>
            </a:p>
          </p:txBody>
        </p:sp>
      </p:grpSp>
      <p:sp>
        <p:nvSpPr>
          <p:cNvPr name="Freeform 5" id="5"/>
          <p:cNvSpPr/>
          <p:nvPr/>
        </p:nvSpPr>
        <p:spPr>
          <a:xfrm flipH="false" flipV="false" rot="0">
            <a:off x="15085907" y="-975301"/>
            <a:ext cx="4008003" cy="4008003"/>
          </a:xfrm>
          <a:custGeom>
            <a:avLst/>
            <a:gdLst/>
            <a:ahLst/>
            <a:cxnLst/>
            <a:rect r="r" b="b" t="t" l="l"/>
            <a:pathLst>
              <a:path h="4008003" w="4008003">
                <a:moveTo>
                  <a:pt x="0" y="0"/>
                </a:moveTo>
                <a:lnTo>
                  <a:pt x="4008003" y="0"/>
                </a:lnTo>
                <a:lnTo>
                  <a:pt x="4008003" y="4008002"/>
                </a:lnTo>
                <a:lnTo>
                  <a:pt x="0" y="4008002"/>
                </a:lnTo>
                <a:lnTo>
                  <a:pt x="0" y="0"/>
                </a:lnTo>
                <a:close/>
              </a:path>
            </a:pathLst>
          </a:custGeom>
          <a:blipFill>
            <a:blip r:embed="rId2"/>
            <a:stretch>
              <a:fillRect l="0" t="0" r="0" b="0"/>
            </a:stretch>
          </a:blipFill>
        </p:spPr>
      </p:sp>
      <p:sp>
        <p:nvSpPr>
          <p:cNvPr name="Freeform 6" id="6"/>
          <p:cNvSpPr/>
          <p:nvPr/>
        </p:nvSpPr>
        <p:spPr>
          <a:xfrm flipH="false" flipV="false" rot="0">
            <a:off x="16397764" y="8229600"/>
            <a:ext cx="1890236" cy="2057400"/>
          </a:xfrm>
          <a:custGeom>
            <a:avLst/>
            <a:gdLst/>
            <a:ahLst/>
            <a:cxnLst/>
            <a:rect r="r" b="b" t="t" l="l"/>
            <a:pathLst>
              <a:path h="2057400" w="1890236">
                <a:moveTo>
                  <a:pt x="0" y="0"/>
                </a:moveTo>
                <a:lnTo>
                  <a:pt x="1890236" y="0"/>
                </a:lnTo>
                <a:lnTo>
                  <a:pt x="1890236" y="2057400"/>
                </a:lnTo>
                <a:lnTo>
                  <a:pt x="0" y="20574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aphicFrame>
        <p:nvGraphicFramePr>
          <p:cNvPr name="Table 7" id="7"/>
          <p:cNvGraphicFramePr>
            <a:graphicFrameLocks noGrp="true"/>
          </p:cNvGraphicFramePr>
          <p:nvPr/>
        </p:nvGraphicFramePr>
        <p:xfrm>
          <a:off x="1028700" y="1898008"/>
          <a:ext cx="16061209" cy="7214314"/>
        </p:xfrm>
        <a:graphic>
          <a:graphicData uri="http://schemas.openxmlformats.org/drawingml/2006/table">
            <a:tbl>
              <a:tblPr/>
              <a:tblGrid>
                <a:gridCol w="2180437"/>
                <a:gridCol w="2180437"/>
                <a:gridCol w="2677268"/>
                <a:gridCol w="1683606"/>
                <a:gridCol w="2180437"/>
                <a:gridCol w="2180437"/>
                <a:gridCol w="2978586"/>
              </a:tblGrid>
              <a:tr h="1082671">
                <a:tc>
                  <a:txBody>
                    <a:bodyPr anchor="t" rtlCol="false"/>
                    <a:lstStyle/>
                    <a:p>
                      <a:pPr algn="ctr">
                        <a:lnSpc>
                          <a:spcPts val="2800"/>
                        </a:lnSpc>
                        <a:defRPr/>
                      </a:pPr>
                      <a:r>
                        <a:rPr lang="en-US" sz="2000" b="true">
                          <a:solidFill>
                            <a:srgbClr val="000000"/>
                          </a:solidFill>
                          <a:latin typeface="Canva Sans Bold"/>
                          <a:ea typeface="Canva Sans Bold"/>
                          <a:cs typeface="Canva Sans Bold"/>
                          <a:sym typeface="Canva Sans Bold"/>
                        </a:rPr>
                        <a:t>Saturday</a:t>
                      </a:r>
                      <a:endParaRPr lang="en-US" sz="1100"/>
                    </a:p>
                  </a:txBody>
                  <a:tcPr marL="47625" marR="47625" marT="47625" marB="47625"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D9D9D9"/>
                    </a:solidFill>
                  </a:tcPr>
                </a:tc>
                <a:tc>
                  <a:txBody>
                    <a:bodyPr anchor="t" rtlCol="false"/>
                    <a:lstStyle/>
                    <a:p>
                      <a:pPr algn="ctr">
                        <a:lnSpc>
                          <a:spcPts val="2800"/>
                        </a:lnSpc>
                        <a:defRPr/>
                      </a:pPr>
                      <a:r>
                        <a:rPr lang="en-US" sz="2000" b="true">
                          <a:solidFill>
                            <a:srgbClr val="000000"/>
                          </a:solidFill>
                          <a:latin typeface="Canva Sans Bold"/>
                          <a:ea typeface="Canva Sans Bold"/>
                          <a:cs typeface="Canva Sans Bold"/>
                          <a:sym typeface="Canva Sans Bold"/>
                        </a:rPr>
                        <a:t>Sunday</a:t>
                      </a:r>
                      <a:endParaRPr lang="en-US" sz="1100"/>
                    </a:p>
                  </a:txBody>
                  <a:tcPr marL="47625" marR="47625" marT="47625" marB="47625"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D9D9D9"/>
                    </a:solidFill>
                  </a:tcPr>
                </a:tc>
                <a:tc>
                  <a:txBody>
                    <a:bodyPr anchor="t" rtlCol="false"/>
                    <a:lstStyle/>
                    <a:p>
                      <a:pPr algn="ctr">
                        <a:lnSpc>
                          <a:spcPts val="2800"/>
                        </a:lnSpc>
                        <a:defRPr/>
                      </a:pPr>
                      <a:r>
                        <a:rPr lang="en-US" sz="2000" b="true">
                          <a:solidFill>
                            <a:srgbClr val="000000"/>
                          </a:solidFill>
                          <a:latin typeface="Canva Sans Bold"/>
                          <a:ea typeface="Canva Sans Bold"/>
                          <a:cs typeface="Canva Sans Bold"/>
                          <a:sym typeface="Canva Sans Bold"/>
                        </a:rPr>
                        <a:t>Monday</a:t>
                      </a:r>
                      <a:endParaRPr lang="en-US" sz="1100"/>
                    </a:p>
                  </a:txBody>
                  <a:tcPr marL="47625" marR="47625" marT="47625" marB="47625"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D9D9D9"/>
                    </a:solidFill>
                  </a:tcPr>
                </a:tc>
                <a:tc>
                  <a:txBody>
                    <a:bodyPr anchor="t" rtlCol="false"/>
                    <a:lstStyle/>
                    <a:p>
                      <a:pPr algn="ctr">
                        <a:lnSpc>
                          <a:spcPts val="2800"/>
                        </a:lnSpc>
                        <a:defRPr/>
                      </a:pPr>
                      <a:r>
                        <a:rPr lang="en-US" sz="2000" b="true">
                          <a:solidFill>
                            <a:srgbClr val="000000"/>
                          </a:solidFill>
                          <a:latin typeface="Canva Sans Bold"/>
                          <a:ea typeface="Canva Sans Bold"/>
                          <a:cs typeface="Canva Sans Bold"/>
                          <a:sym typeface="Canva Sans Bold"/>
                        </a:rPr>
                        <a:t>Tuesday</a:t>
                      </a:r>
                      <a:endParaRPr lang="en-US" sz="1100"/>
                    </a:p>
                  </a:txBody>
                  <a:tcPr marL="47625" marR="47625" marT="47625" marB="47625"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D9D9D9"/>
                    </a:solidFill>
                  </a:tcPr>
                </a:tc>
                <a:tc>
                  <a:txBody>
                    <a:bodyPr anchor="t" rtlCol="false"/>
                    <a:lstStyle/>
                    <a:p>
                      <a:pPr algn="ctr">
                        <a:lnSpc>
                          <a:spcPts val="2800"/>
                        </a:lnSpc>
                        <a:defRPr/>
                      </a:pPr>
                      <a:r>
                        <a:rPr lang="en-US" sz="2000" b="true">
                          <a:solidFill>
                            <a:srgbClr val="000000"/>
                          </a:solidFill>
                          <a:latin typeface="Canva Sans Bold"/>
                          <a:ea typeface="Canva Sans Bold"/>
                          <a:cs typeface="Canva Sans Bold"/>
                          <a:sym typeface="Canva Sans Bold"/>
                        </a:rPr>
                        <a:t>Wednesday</a:t>
                      </a:r>
                      <a:endParaRPr lang="en-US" sz="1100"/>
                    </a:p>
                  </a:txBody>
                  <a:tcPr marL="47625" marR="47625" marT="47625" marB="47625"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D9D9D9"/>
                    </a:solidFill>
                  </a:tcPr>
                </a:tc>
                <a:tc>
                  <a:txBody>
                    <a:bodyPr anchor="t" rtlCol="false"/>
                    <a:lstStyle/>
                    <a:p>
                      <a:pPr algn="ctr">
                        <a:lnSpc>
                          <a:spcPts val="2800"/>
                        </a:lnSpc>
                        <a:defRPr/>
                      </a:pPr>
                      <a:r>
                        <a:rPr lang="en-US" sz="2000" b="true">
                          <a:solidFill>
                            <a:srgbClr val="000000"/>
                          </a:solidFill>
                          <a:latin typeface="Canva Sans Bold"/>
                          <a:ea typeface="Canva Sans Bold"/>
                          <a:cs typeface="Canva Sans Bold"/>
                          <a:sym typeface="Canva Sans Bold"/>
                        </a:rPr>
                        <a:t>Thursday</a:t>
                      </a:r>
                      <a:endParaRPr lang="en-US" sz="1100"/>
                    </a:p>
                  </a:txBody>
                  <a:tcPr marL="47625" marR="47625" marT="47625" marB="47625"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D9D9D9"/>
                    </a:solidFill>
                  </a:tcPr>
                </a:tc>
                <a:tc>
                  <a:txBody>
                    <a:bodyPr anchor="t" rtlCol="false"/>
                    <a:lstStyle/>
                    <a:p>
                      <a:pPr algn="ctr">
                        <a:lnSpc>
                          <a:spcPts val="2800"/>
                        </a:lnSpc>
                        <a:defRPr/>
                      </a:pPr>
                      <a:r>
                        <a:rPr lang="en-US" sz="2000" b="true">
                          <a:solidFill>
                            <a:srgbClr val="000000"/>
                          </a:solidFill>
                          <a:latin typeface="Canva Sans Bold"/>
                          <a:ea typeface="Canva Sans Bold"/>
                          <a:cs typeface="Canva Sans Bold"/>
                          <a:sym typeface="Canva Sans Bold"/>
                        </a:rPr>
                        <a:t>Friday</a:t>
                      </a:r>
                      <a:endParaRPr lang="en-US" sz="1100"/>
                    </a:p>
                  </a:txBody>
                  <a:tcPr marL="47625" marR="47625" marT="47625" marB="47625"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D9D9D9"/>
                    </a:solidFill>
                  </a:tcPr>
                </a:tc>
              </a:tr>
              <a:tr h="976675">
                <a:tc>
                  <a:txBody>
                    <a:bodyPr anchor="t" rtlCol="false"/>
                    <a:lstStyle/>
                    <a:p>
                      <a:pPr algn="ctr" rtl="true">
                        <a:lnSpc>
                          <a:spcPts val="2800"/>
                        </a:lnSpc>
                        <a:defRPr/>
                      </a:pPr>
                      <a:r>
                        <a:rPr lang="ar-EG" sz="2000">
                          <a:solidFill>
                            <a:srgbClr val="000000"/>
                          </a:solidFill>
                          <a:latin typeface="Canva Sans"/>
                          <a:ea typeface="Canva Sans"/>
                          <a:cs typeface="Canva Sans"/>
                          <a:sym typeface="Canva Sans"/>
                          <a:rtl val="true"/>
                        </a:rPr>
                        <a:t>التركيبات المتحركة ومميزاتها</a:t>
                      </a:r>
                      <a:endParaRPr lang="en-US" sz="1100"/>
                    </a:p>
                  </a:txBody>
                  <a:tcPr marL="47625" marR="47625" marT="47625" marB="47625"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gradFill rotWithShape="true">
                      <a:gsLst>
                        <a:gs pos="0">
                          <a:srgbClr val="FFF7AD">
                            <a:alpha val="100000"/>
                          </a:srgbClr>
                        </a:gs>
                        <a:gs pos="100000">
                          <a:srgbClr val="FFA9F9">
                            <a:alpha val="100000"/>
                          </a:srgbClr>
                        </a:gs>
                      </a:gsLst>
                      <a:lin ang="0"/>
                    </a:gradFill>
                  </a:tcPr>
                </a:tc>
                <a:tc>
                  <a:txBody>
                    <a:bodyPr anchor="t" rtlCol="false"/>
                    <a:lstStyle/>
                    <a:p>
                      <a:pPr algn="ctr">
                        <a:lnSpc>
                          <a:spcPts val="2800"/>
                        </a:lnSpc>
                        <a:defRPr/>
                      </a:pPr>
                      <a:r>
                        <a:rPr lang="en-US" sz="2000">
                          <a:solidFill>
                            <a:srgbClr val="000000"/>
                          </a:solidFill>
                          <a:latin typeface="Canva Sans"/>
                          <a:ea typeface="Canva Sans"/>
                          <a:cs typeface="Canva Sans"/>
                          <a:sym typeface="Canva Sans"/>
                        </a:rPr>
                        <a:t>2</a:t>
                      </a:r>
                      <a:endParaRPr lang="en-US" sz="1100"/>
                    </a:p>
                  </a:txBody>
                  <a:tcPr marL="47625" marR="47625" marT="47625" marB="47625"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FFFFFF"/>
                    </a:solidFill>
                  </a:tcPr>
                </a:tc>
                <a:tc>
                  <a:txBody>
                    <a:bodyPr anchor="t" rtlCol="false"/>
                    <a:lstStyle/>
                    <a:p>
                      <a:pPr algn="ctr">
                        <a:lnSpc>
                          <a:spcPts val="2800"/>
                        </a:lnSpc>
                        <a:defRPr/>
                      </a:pPr>
                      <a:r>
                        <a:rPr lang="en-US" sz="2000">
                          <a:solidFill>
                            <a:srgbClr val="000000"/>
                          </a:solidFill>
                          <a:latin typeface="Canva Sans"/>
                          <a:ea typeface="Canva Sans"/>
                          <a:cs typeface="Canva Sans"/>
                          <a:sym typeface="Canva Sans"/>
                        </a:rPr>
                        <a:t>3</a:t>
                      </a:r>
                      <a:endParaRPr lang="en-US" sz="1100"/>
                    </a:p>
                  </a:txBody>
                  <a:tcPr marL="47625" marR="47625" marT="47625" marB="47625"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FFFFFF"/>
                    </a:solidFill>
                  </a:tcPr>
                </a:tc>
                <a:tc>
                  <a:txBody>
                    <a:bodyPr anchor="t" rtlCol="false"/>
                    <a:lstStyle/>
                    <a:p>
                      <a:pPr algn="ctr" rtl="true">
                        <a:lnSpc>
                          <a:spcPts val="2800"/>
                        </a:lnSpc>
                        <a:defRPr/>
                      </a:pPr>
                      <a:r>
                        <a:rPr lang="ar-EG" sz="2000">
                          <a:solidFill>
                            <a:srgbClr val="000000"/>
                          </a:solidFill>
                          <a:latin typeface="Canva Sans"/>
                          <a:ea typeface="Canva Sans"/>
                          <a:cs typeface="Canva Sans"/>
                          <a:sym typeface="Canva Sans"/>
                          <a:rtl val="true"/>
                        </a:rPr>
                        <a:t>فيديو حالة قبل وبعد</a:t>
                      </a:r>
                      <a:endParaRPr lang="en-US" sz="1100"/>
                    </a:p>
                  </a:txBody>
                  <a:tcPr marL="47625" marR="47625" marT="47625" marB="47625"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gradFill rotWithShape="true">
                      <a:gsLst>
                        <a:gs pos="0">
                          <a:srgbClr val="5170FF">
                            <a:alpha val="100000"/>
                          </a:srgbClr>
                        </a:gs>
                        <a:gs pos="100000">
                          <a:srgbClr val="FF66C4">
                            <a:alpha val="100000"/>
                          </a:srgbClr>
                        </a:gs>
                      </a:gsLst>
                      <a:lin ang="0"/>
                    </a:gradFill>
                  </a:tcPr>
                </a:tc>
                <a:tc>
                  <a:txBody>
                    <a:bodyPr anchor="t" rtlCol="false"/>
                    <a:lstStyle/>
                    <a:p>
                      <a:pPr algn="ctr">
                        <a:lnSpc>
                          <a:spcPts val="2800"/>
                        </a:lnSpc>
                        <a:defRPr/>
                      </a:pPr>
                      <a:r>
                        <a:rPr lang="en-US" sz="2000">
                          <a:solidFill>
                            <a:srgbClr val="000000"/>
                          </a:solidFill>
                          <a:latin typeface="Canva Sans"/>
                          <a:ea typeface="Canva Sans"/>
                          <a:cs typeface="Canva Sans"/>
                          <a:sym typeface="Canva Sans"/>
                        </a:rPr>
                        <a:t>5</a:t>
                      </a:r>
                      <a:endParaRPr lang="en-US" sz="1100"/>
                    </a:p>
                  </a:txBody>
                  <a:tcPr marL="47625" marR="47625" marT="47625" marB="47625"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FFFFFF"/>
                    </a:solidFill>
                  </a:tcPr>
                </a:tc>
                <a:tc>
                  <a:txBody>
                    <a:bodyPr anchor="t" rtlCol="false"/>
                    <a:lstStyle/>
                    <a:p>
                      <a:pPr algn="ctr" rtl="true">
                        <a:lnSpc>
                          <a:spcPts val="2800"/>
                        </a:lnSpc>
                        <a:defRPr/>
                      </a:pPr>
                      <a:r>
                        <a:rPr lang="ar-EG" sz="2000">
                          <a:solidFill>
                            <a:srgbClr val="000000"/>
                          </a:solidFill>
                          <a:latin typeface="Canva Sans"/>
                          <a:ea typeface="Canva Sans"/>
                          <a:cs typeface="Canva Sans"/>
                          <a:sym typeface="Canva Sans"/>
                          <a:rtl val="true"/>
                        </a:rPr>
                        <a:t>تسوس اسنان الأطفال</a:t>
                      </a:r>
                      <a:endParaRPr lang="en-US" sz="1100"/>
                    </a:p>
                  </a:txBody>
                  <a:tcPr marL="47625" marR="47625" marT="47625" marB="47625"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gradFill rotWithShape="true">
                      <a:gsLst>
                        <a:gs pos="0">
                          <a:srgbClr val="FFF7AD">
                            <a:alpha val="100000"/>
                          </a:srgbClr>
                        </a:gs>
                        <a:gs pos="100000">
                          <a:srgbClr val="FFA9F9">
                            <a:alpha val="100000"/>
                          </a:srgbClr>
                        </a:gs>
                      </a:gsLst>
                      <a:lin ang="0"/>
                    </a:gradFill>
                  </a:tcPr>
                </a:tc>
                <a:tc>
                  <a:txBody>
                    <a:bodyPr anchor="t" rtlCol="false"/>
                    <a:lstStyle/>
                    <a:p>
                      <a:pPr algn="ctr">
                        <a:lnSpc>
                          <a:spcPts val="2800"/>
                        </a:lnSpc>
                        <a:defRPr/>
                      </a:pPr>
                      <a:r>
                        <a:rPr lang="en-US" sz="2000">
                          <a:solidFill>
                            <a:srgbClr val="000000"/>
                          </a:solidFill>
                          <a:latin typeface="Canva Sans"/>
                          <a:ea typeface="Canva Sans"/>
                          <a:cs typeface="Canva Sans"/>
                          <a:sym typeface="Canva Sans"/>
                        </a:rPr>
                        <a:t>7</a:t>
                      </a:r>
                      <a:endParaRPr lang="en-US" sz="1100"/>
                    </a:p>
                  </a:txBody>
                  <a:tcPr marL="47625" marR="47625" marT="47625" marB="47625"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FFFFFF"/>
                    </a:solidFill>
                  </a:tcPr>
                </a:tc>
              </a:tr>
              <a:tr h="1393682">
                <a:tc>
                  <a:txBody>
                    <a:bodyPr anchor="t" rtlCol="false"/>
                    <a:lstStyle/>
                    <a:p>
                      <a:pPr algn="ctr" rtl="true">
                        <a:lnSpc>
                          <a:spcPts val="2800"/>
                        </a:lnSpc>
                        <a:defRPr/>
                      </a:pPr>
                      <a:r>
                        <a:rPr lang="ar-EG" sz="2000">
                          <a:solidFill>
                            <a:srgbClr val="000000"/>
                          </a:solidFill>
                          <a:latin typeface="Canva Sans"/>
                          <a:ea typeface="Canva Sans"/>
                          <a:cs typeface="Canva Sans"/>
                          <a:sym typeface="Canva Sans"/>
                          <a:rtl val="true"/>
                        </a:rPr>
                        <a:t>حساسية الأسنان</a:t>
                      </a:r>
                      <a:endParaRPr lang="en-US" sz="1100"/>
                    </a:p>
                  </a:txBody>
                  <a:tcPr marL="47625" marR="47625" marT="47625" marB="47625"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gradFill rotWithShape="true">
                      <a:gsLst>
                        <a:gs pos="0">
                          <a:srgbClr val="FFF7AD">
                            <a:alpha val="100000"/>
                          </a:srgbClr>
                        </a:gs>
                        <a:gs pos="100000">
                          <a:srgbClr val="FFA9F9">
                            <a:alpha val="100000"/>
                          </a:srgbClr>
                        </a:gs>
                      </a:gsLst>
                      <a:lin ang="0"/>
                    </a:gradFill>
                  </a:tcPr>
                </a:tc>
                <a:tc>
                  <a:txBody>
                    <a:bodyPr anchor="t" rtlCol="false"/>
                    <a:lstStyle/>
                    <a:p>
                      <a:pPr algn="ctr">
                        <a:lnSpc>
                          <a:spcPts val="2800"/>
                        </a:lnSpc>
                        <a:defRPr/>
                      </a:pPr>
                      <a:r>
                        <a:rPr lang="en-US" sz="2000">
                          <a:solidFill>
                            <a:srgbClr val="000000"/>
                          </a:solidFill>
                          <a:latin typeface="Canva Sans"/>
                          <a:ea typeface="Canva Sans"/>
                          <a:cs typeface="Canva Sans"/>
                          <a:sym typeface="Canva Sans"/>
                        </a:rPr>
                        <a:t>9</a:t>
                      </a:r>
                      <a:endParaRPr lang="en-US" sz="1100"/>
                    </a:p>
                  </a:txBody>
                  <a:tcPr marL="47625" marR="47625" marT="47625" marB="47625"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FFFFFF"/>
                    </a:solidFill>
                  </a:tcPr>
                </a:tc>
                <a:tc>
                  <a:txBody>
                    <a:bodyPr anchor="t" rtlCol="false"/>
                    <a:lstStyle/>
                    <a:p>
                      <a:pPr algn="ctr">
                        <a:lnSpc>
                          <a:spcPts val="2800"/>
                        </a:lnSpc>
                        <a:defRPr/>
                      </a:pPr>
                      <a:r>
                        <a:rPr lang="en-US" sz="2000">
                          <a:solidFill>
                            <a:srgbClr val="000000"/>
                          </a:solidFill>
                          <a:latin typeface="Arimo"/>
                          <a:ea typeface="Arimo"/>
                          <a:cs typeface="Arimo"/>
                          <a:sym typeface="Arimo"/>
                        </a:rPr>
                        <a:t>10</a:t>
                      </a:r>
                      <a:endParaRPr lang="en-US" sz="1100"/>
                    </a:p>
                  </a:txBody>
                  <a:tcPr marL="47625" marR="47625" marT="47625" marB="47625"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FFFFFF"/>
                    </a:solidFill>
                  </a:tcPr>
                </a:tc>
                <a:tc>
                  <a:txBody>
                    <a:bodyPr anchor="t" rtlCol="false"/>
                    <a:lstStyle/>
                    <a:p>
                      <a:pPr algn="ctr">
                        <a:lnSpc>
                          <a:spcPts val="2800"/>
                        </a:lnSpc>
                        <a:defRPr/>
                      </a:pPr>
                      <a:r>
                        <a:rPr lang="ar-EG" sz="2000">
                          <a:solidFill>
                            <a:srgbClr val="000000"/>
                          </a:solidFill>
                          <a:latin typeface="Arimo"/>
                          <a:ea typeface="Arimo"/>
                          <a:cs typeface="Arimo"/>
                          <a:sym typeface="Arimo"/>
                          <a:rtl val="true"/>
                        </a:rPr>
                        <a:t>تركيب فص هديه مع التبييض</a:t>
                      </a:r>
                      <a:endParaRPr lang="en-US" sz="1100"/>
                    </a:p>
                  </a:txBody>
                  <a:tcPr marL="47625" marR="47625" marT="47625" marB="47625"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gradFill rotWithShape="true">
                      <a:gsLst>
                        <a:gs pos="0">
                          <a:srgbClr val="CDFFD8">
                            <a:alpha val="100000"/>
                          </a:srgbClr>
                        </a:gs>
                        <a:gs pos="100000">
                          <a:srgbClr val="94B9FF">
                            <a:alpha val="100000"/>
                          </a:srgbClr>
                        </a:gs>
                      </a:gsLst>
                      <a:lin ang="0"/>
                    </a:gradFill>
                  </a:tcPr>
                </a:tc>
                <a:tc>
                  <a:txBody>
                    <a:bodyPr anchor="t" rtlCol="false"/>
                    <a:lstStyle/>
                    <a:p>
                      <a:pPr algn="ctr">
                        <a:lnSpc>
                          <a:spcPts val="2800"/>
                        </a:lnSpc>
                        <a:defRPr/>
                      </a:pPr>
                      <a:r>
                        <a:rPr lang="en-US" sz="2000">
                          <a:solidFill>
                            <a:srgbClr val="000000"/>
                          </a:solidFill>
                          <a:latin typeface="Canva Sans"/>
                          <a:ea typeface="Canva Sans"/>
                          <a:cs typeface="Canva Sans"/>
                          <a:sym typeface="Canva Sans"/>
                        </a:rPr>
                        <a:t>12</a:t>
                      </a:r>
                      <a:endParaRPr lang="en-US" sz="1100"/>
                    </a:p>
                  </a:txBody>
                  <a:tcPr marL="47625" marR="47625" marT="47625" marB="47625"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FFFFFF"/>
                    </a:solidFill>
                  </a:tcPr>
                </a:tc>
                <a:tc>
                  <a:txBody>
                    <a:bodyPr anchor="t" rtlCol="false"/>
                    <a:lstStyle/>
                    <a:p>
                      <a:pPr algn="ctr">
                        <a:lnSpc>
                          <a:spcPts val="2800"/>
                        </a:lnSpc>
                        <a:defRPr/>
                      </a:pPr>
                      <a:r>
                        <a:rPr lang="ar-EG" sz="2000">
                          <a:solidFill>
                            <a:srgbClr val="000000"/>
                          </a:solidFill>
                          <a:latin typeface="Arimo"/>
                          <a:ea typeface="Arimo"/>
                          <a:cs typeface="Arimo"/>
                          <a:sym typeface="Arimo"/>
                          <a:rtl val="true"/>
                        </a:rPr>
                        <a:t>ريفيو</a:t>
                      </a:r>
                      <a:r>
                        <a:rPr lang="ar-EG" sz="2000">
                          <a:solidFill>
                            <a:srgbClr val="000000"/>
                          </a:solidFill>
                          <a:latin typeface="Arimo"/>
                          <a:ea typeface="Arimo"/>
                          <a:cs typeface="Arimo"/>
                          <a:sym typeface="Arimo"/>
                          <a:rtl val="true"/>
                        </a:rPr>
                        <a:t> من مريض سابق</a:t>
                      </a:r>
                      <a:endParaRPr lang="en-US" sz="1100"/>
                    </a:p>
                  </a:txBody>
                  <a:tcPr marL="47625" marR="47625" marT="47625" marB="47625"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gradFill rotWithShape="true">
                      <a:gsLst>
                        <a:gs pos="0">
                          <a:srgbClr val="A6A6A6">
                            <a:alpha val="100000"/>
                          </a:srgbClr>
                        </a:gs>
                        <a:gs pos="100000">
                          <a:srgbClr val="FFFFFF">
                            <a:alpha val="100000"/>
                          </a:srgbClr>
                        </a:gs>
                      </a:gsLst>
                      <a:lin ang="0"/>
                    </a:gradFill>
                  </a:tcPr>
                </a:tc>
                <a:tc>
                  <a:txBody>
                    <a:bodyPr anchor="t" rtlCol="false"/>
                    <a:lstStyle/>
                    <a:p>
                      <a:pPr algn="ctr">
                        <a:lnSpc>
                          <a:spcPts val="2800"/>
                        </a:lnSpc>
                        <a:defRPr/>
                      </a:pPr>
                      <a:r>
                        <a:rPr lang="en-US" sz="2000">
                          <a:solidFill>
                            <a:srgbClr val="000000"/>
                          </a:solidFill>
                          <a:latin typeface="Canva Sans"/>
                          <a:ea typeface="Canva Sans"/>
                          <a:cs typeface="Canva Sans"/>
                          <a:sym typeface="Canva Sans"/>
                        </a:rPr>
                        <a:t>14</a:t>
                      </a:r>
                      <a:endParaRPr lang="en-US" sz="1100"/>
                    </a:p>
                  </a:txBody>
                  <a:tcPr marL="47625" marR="47625" marT="47625" marB="47625"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FFFFFF"/>
                    </a:solidFill>
                  </a:tcPr>
                </a:tc>
              </a:tr>
              <a:tr h="1022216">
                <a:tc>
                  <a:txBody>
                    <a:bodyPr anchor="t" rtlCol="false"/>
                    <a:lstStyle/>
                    <a:p>
                      <a:pPr algn="ctr" rtl="true">
                        <a:lnSpc>
                          <a:spcPts val="2800"/>
                        </a:lnSpc>
                        <a:defRPr/>
                      </a:pPr>
                      <a:r>
                        <a:rPr lang="ar-EG" sz="2000">
                          <a:solidFill>
                            <a:srgbClr val="000000"/>
                          </a:solidFill>
                          <a:latin typeface="Canva Sans"/>
                          <a:ea typeface="Canva Sans"/>
                          <a:cs typeface="Canva Sans"/>
                          <a:sym typeface="Canva Sans"/>
                          <a:rtl val="true"/>
                        </a:rPr>
                        <a:t>فيديو طريقة غسل الأسنان</a:t>
                      </a:r>
                      <a:endParaRPr lang="en-US" sz="1100"/>
                    </a:p>
                  </a:txBody>
                  <a:tcPr marL="47625" marR="47625" marT="47625" marB="47625"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gradFill rotWithShape="true">
                      <a:gsLst>
                        <a:gs pos="0">
                          <a:srgbClr val="FFF7AD">
                            <a:alpha val="100000"/>
                          </a:srgbClr>
                        </a:gs>
                        <a:gs pos="100000">
                          <a:srgbClr val="FFA9F9">
                            <a:alpha val="100000"/>
                          </a:srgbClr>
                        </a:gs>
                      </a:gsLst>
                      <a:lin ang="0"/>
                    </a:gradFill>
                  </a:tcPr>
                </a:tc>
                <a:tc>
                  <a:txBody>
                    <a:bodyPr anchor="t" rtlCol="false"/>
                    <a:lstStyle/>
                    <a:p>
                      <a:pPr algn="ctr">
                        <a:lnSpc>
                          <a:spcPts val="2800"/>
                        </a:lnSpc>
                        <a:defRPr/>
                      </a:pPr>
                      <a:r>
                        <a:rPr lang="en-US" sz="2000">
                          <a:solidFill>
                            <a:srgbClr val="000000"/>
                          </a:solidFill>
                          <a:latin typeface="Canva Sans"/>
                          <a:ea typeface="Canva Sans"/>
                          <a:cs typeface="Canva Sans"/>
                          <a:sym typeface="Canva Sans"/>
                        </a:rPr>
                        <a:t>16</a:t>
                      </a:r>
                      <a:endParaRPr lang="en-US" sz="1100"/>
                    </a:p>
                  </a:txBody>
                  <a:tcPr marL="47625" marR="47625" marT="47625" marB="47625"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FFFFFF"/>
                    </a:solidFill>
                  </a:tcPr>
                </a:tc>
                <a:tc>
                  <a:txBody>
                    <a:bodyPr anchor="t" rtlCol="false"/>
                    <a:lstStyle/>
                    <a:p>
                      <a:pPr algn="ctr">
                        <a:lnSpc>
                          <a:spcPts val="2800"/>
                        </a:lnSpc>
                        <a:defRPr/>
                      </a:pPr>
                      <a:r>
                        <a:rPr lang="en-US" sz="2000">
                          <a:solidFill>
                            <a:srgbClr val="000000"/>
                          </a:solidFill>
                          <a:latin typeface="Canva Sans"/>
                          <a:ea typeface="Canva Sans"/>
                          <a:cs typeface="Canva Sans"/>
                          <a:sym typeface="Canva Sans"/>
                        </a:rPr>
                        <a:t>17</a:t>
                      </a:r>
                      <a:endParaRPr lang="en-US" sz="1100"/>
                    </a:p>
                  </a:txBody>
                  <a:tcPr marL="47625" marR="47625" marT="47625" marB="47625"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FFFFFF"/>
                    </a:solidFill>
                  </a:tcPr>
                </a:tc>
                <a:tc>
                  <a:txBody>
                    <a:bodyPr anchor="t" rtlCol="false"/>
                    <a:lstStyle/>
                    <a:p>
                      <a:pPr algn="ctr" rtl="true">
                        <a:lnSpc>
                          <a:spcPts val="2800"/>
                        </a:lnSpc>
                        <a:defRPr/>
                      </a:pPr>
                      <a:r>
                        <a:rPr lang="ar-EG" sz="2000">
                          <a:solidFill>
                            <a:srgbClr val="000000"/>
                          </a:solidFill>
                          <a:latin typeface="Canva Sans"/>
                          <a:ea typeface="Canva Sans"/>
                          <a:cs typeface="Canva Sans"/>
                          <a:sym typeface="Canva Sans"/>
                          <a:rtl val="true"/>
                        </a:rPr>
                        <a:t>صورة لعيادة والدكتور</a:t>
                      </a:r>
                      <a:endParaRPr lang="en-US" sz="1100"/>
                    </a:p>
                  </a:txBody>
                  <a:tcPr marL="47625" marR="47625" marT="47625" marB="47625"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gradFill rotWithShape="true">
                      <a:gsLst>
                        <a:gs pos="0">
                          <a:srgbClr val="CDFFD8">
                            <a:alpha val="100000"/>
                          </a:srgbClr>
                        </a:gs>
                        <a:gs pos="100000">
                          <a:srgbClr val="94B9FF">
                            <a:alpha val="100000"/>
                          </a:srgbClr>
                        </a:gs>
                      </a:gsLst>
                      <a:lin ang="0"/>
                    </a:gradFill>
                  </a:tcPr>
                </a:tc>
                <a:tc>
                  <a:txBody>
                    <a:bodyPr anchor="t" rtlCol="false"/>
                    <a:lstStyle/>
                    <a:p>
                      <a:pPr algn="ctr">
                        <a:lnSpc>
                          <a:spcPts val="2800"/>
                        </a:lnSpc>
                        <a:defRPr/>
                      </a:pPr>
                      <a:r>
                        <a:rPr lang="en-US" sz="2000">
                          <a:solidFill>
                            <a:srgbClr val="000000"/>
                          </a:solidFill>
                          <a:latin typeface="Canva Sans"/>
                          <a:ea typeface="Canva Sans"/>
                          <a:cs typeface="Canva Sans"/>
                          <a:sym typeface="Canva Sans"/>
                        </a:rPr>
                        <a:t>19</a:t>
                      </a:r>
                      <a:endParaRPr lang="en-US" sz="1100"/>
                    </a:p>
                  </a:txBody>
                  <a:tcPr marL="47625" marR="47625" marT="47625" marB="47625"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FFFFFF"/>
                    </a:solidFill>
                  </a:tcPr>
                </a:tc>
                <a:tc>
                  <a:txBody>
                    <a:bodyPr anchor="t" rtlCol="false"/>
                    <a:lstStyle/>
                    <a:p>
                      <a:pPr algn="ctr">
                        <a:lnSpc>
                          <a:spcPts val="2800"/>
                        </a:lnSpc>
                        <a:defRPr/>
                      </a:pPr>
                      <a:r>
                        <a:rPr lang="ar-EG" sz="2000">
                          <a:solidFill>
                            <a:srgbClr val="000000"/>
                          </a:solidFill>
                          <a:latin typeface="Arimo"/>
                          <a:ea typeface="Arimo"/>
                          <a:cs typeface="Arimo"/>
                          <a:sym typeface="Arimo"/>
                          <a:rtl val="true"/>
                        </a:rPr>
                        <a:t>حقيقة واكاذيب</a:t>
                      </a:r>
                      <a:endParaRPr lang="en-US" sz="1100"/>
                    </a:p>
                  </a:txBody>
                  <a:tcPr marL="47625" marR="47625" marT="47625" marB="47625"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ECBEA0"/>
                    </a:solidFill>
                  </a:tcPr>
                </a:tc>
                <a:tc>
                  <a:txBody>
                    <a:bodyPr anchor="t" rtlCol="false"/>
                    <a:lstStyle/>
                    <a:p>
                      <a:pPr algn="ctr">
                        <a:lnSpc>
                          <a:spcPts val="2800"/>
                        </a:lnSpc>
                        <a:defRPr/>
                      </a:pPr>
                      <a:r>
                        <a:rPr lang="en-US" sz="2000">
                          <a:solidFill>
                            <a:srgbClr val="000000"/>
                          </a:solidFill>
                          <a:latin typeface="Canva Sans"/>
                          <a:ea typeface="Canva Sans"/>
                          <a:cs typeface="Canva Sans"/>
                          <a:sym typeface="Canva Sans"/>
                        </a:rPr>
                        <a:t>21</a:t>
                      </a:r>
                      <a:endParaRPr lang="en-US" sz="1100"/>
                    </a:p>
                  </a:txBody>
                  <a:tcPr marL="47625" marR="47625" marT="47625" marB="47625"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FFFFFF"/>
                    </a:solidFill>
                  </a:tcPr>
                </a:tc>
              </a:tr>
              <a:tr h="1382708">
                <a:tc>
                  <a:txBody>
                    <a:bodyPr anchor="t" rtlCol="false"/>
                    <a:lstStyle/>
                    <a:p>
                      <a:pPr algn="ctr">
                        <a:lnSpc>
                          <a:spcPts val="2800"/>
                        </a:lnSpc>
                        <a:defRPr/>
                      </a:pPr>
                      <a:r>
                        <a:rPr lang="ar-EG" sz="2000">
                          <a:solidFill>
                            <a:srgbClr val="000000"/>
                          </a:solidFill>
                          <a:latin typeface="Arimo"/>
                          <a:ea typeface="Arimo"/>
                          <a:cs typeface="Arimo"/>
                          <a:sym typeface="Arimo"/>
                          <a:rtl val="true"/>
                        </a:rPr>
                        <a:t>تركيبات الاسنان</a:t>
                      </a:r>
                      <a:endParaRPr lang="en-US" sz="1100"/>
                    </a:p>
                  </a:txBody>
                  <a:tcPr marL="47625" marR="47625" marT="47625" marB="47625"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gradFill rotWithShape="true">
                      <a:gsLst>
                        <a:gs pos="0">
                          <a:srgbClr val="FFF7AD">
                            <a:alpha val="100000"/>
                          </a:srgbClr>
                        </a:gs>
                        <a:gs pos="100000">
                          <a:srgbClr val="FFA9F9">
                            <a:alpha val="100000"/>
                          </a:srgbClr>
                        </a:gs>
                      </a:gsLst>
                      <a:lin ang="0"/>
                    </a:gradFill>
                  </a:tcPr>
                </a:tc>
                <a:tc>
                  <a:txBody>
                    <a:bodyPr anchor="t" rtlCol="false"/>
                    <a:lstStyle/>
                    <a:p>
                      <a:pPr algn="ctr">
                        <a:lnSpc>
                          <a:spcPts val="2800"/>
                        </a:lnSpc>
                        <a:defRPr/>
                      </a:pPr>
                      <a:r>
                        <a:rPr lang="en-US" sz="2000">
                          <a:solidFill>
                            <a:srgbClr val="000000"/>
                          </a:solidFill>
                          <a:latin typeface="Canva Sans"/>
                          <a:ea typeface="Canva Sans"/>
                          <a:cs typeface="Canva Sans"/>
                          <a:sym typeface="Canva Sans"/>
                        </a:rPr>
                        <a:t>23</a:t>
                      </a:r>
                      <a:endParaRPr lang="en-US" sz="1100"/>
                    </a:p>
                  </a:txBody>
                  <a:tcPr marL="47625" marR="47625" marT="47625" marB="47625"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FFFFFF"/>
                    </a:solidFill>
                  </a:tcPr>
                </a:tc>
                <a:tc>
                  <a:txBody>
                    <a:bodyPr anchor="t" rtlCol="false"/>
                    <a:lstStyle/>
                    <a:p>
                      <a:pPr algn="ctr">
                        <a:lnSpc>
                          <a:spcPts val="2800"/>
                        </a:lnSpc>
                        <a:defRPr/>
                      </a:pPr>
                      <a:r>
                        <a:rPr lang="en-US" sz="2000">
                          <a:solidFill>
                            <a:srgbClr val="000000"/>
                          </a:solidFill>
                          <a:latin typeface="Canva Sans"/>
                          <a:ea typeface="Canva Sans"/>
                          <a:cs typeface="Canva Sans"/>
                          <a:sym typeface="Canva Sans"/>
                        </a:rPr>
                        <a:t>24</a:t>
                      </a:r>
                      <a:endParaRPr lang="en-US" sz="1100"/>
                    </a:p>
                  </a:txBody>
                  <a:tcPr marL="47625" marR="47625" marT="47625" marB="47625"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FFFFFF"/>
                    </a:solidFill>
                  </a:tcPr>
                </a:tc>
                <a:tc>
                  <a:txBody>
                    <a:bodyPr anchor="t" rtlCol="false"/>
                    <a:lstStyle/>
                    <a:p>
                      <a:pPr algn="ctr" rtl="true">
                        <a:lnSpc>
                          <a:spcPts val="2800"/>
                        </a:lnSpc>
                        <a:defRPr/>
                      </a:pPr>
                      <a:r>
                        <a:rPr lang="ar-EG" sz="2000">
                          <a:solidFill>
                            <a:srgbClr val="000000"/>
                          </a:solidFill>
                          <a:latin typeface="Canva Sans"/>
                          <a:ea typeface="Canva Sans"/>
                          <a:cs typeface="Canva Sans"/>
                          <a:sym typeface="Canva Sans"/>
                          <a:rtl val="true"/>
                        </a:rPr>
                        <a:t>حشو الليزر</a:t>
                      </a:r>
                      <a:endParaRPr lang="en-US" sz="1100"/>
                    </a:p>
                  </a:txBody>
                  <a:tcPr marL="47625" marR="47625" marT="47625" marB="47625"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gradFill rotWithShape="true">
                      <a:gsLst>
                        <a:gs pos="0">
                          <a:srgbClr val="CDFFD8">
                            <a:alpha val="100000"/>
                          </a:srgbClr>
                        </a:gs>
                        <a:gs pos="100000">
                          <a:srgbClr val="94B9FF">
                            <a:alpha val="100000"/>
                          </a:srgbClr>
                        </a:gs>
                      </a:gsLst>
                      <a:lin ang="0"/>
                    </a:gradFill>
                  </a:tcPr>
                </a:tc>
                <a:tc>
                  <a:txBody>
                    <a:bodyPr anchor="t" rtlCol="false"/>
                    <a:lstStyle/>
                    <a:p>
                      <a:pPr algn="ctr">
                        <a:lnSpc>
                          <a:spcPts val="2800"/>
                        </a:lnSpc>
                        <a:defRPr/>
                      </a:pPr>
                      <a:r>
                        <a:rPr lang="en-US" sz="2000">
                          <a:solidFill>
                            <a:srgbClr val="000000"/>
                          </a:solidFill>
                          <a:latin typeface="Canva Sans"/>
                          <a:ea typeface="Canva Sans"/>
                          <a:cs typeface="Canva Sans"/>
                          <a:sym typeface="Canva Sans"/>
                        </a:rPr>
                        <a:t>26</a:t>
                      </a:r>
                      <a:endParaRPr lang="en-US" sz="1100"/>
                    </a:p>
                  </a:txBody>
                  <a:tcPr marL="47625" marR="47625" marT="47625" marB="47625"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FFFFFF"/>
                    </a:solidFill>
                  </a:tcPr>
                </a:tc>
                <a:tc>
                  <a:txBody>
                    <a:bodyPr anchor="t" rtlCol="false"/>
                    <a:lstStyle/>
                    <a:p>
                      <a:pPr algn="ctr" rtl="true">
                        <a:lnSpc>
                          <a:spcPts val="2800"/>
                        </a:lnSpc>
                        <a:defRPr/>
                      </a:pPr>
                      <a:r>
                        <a:rPr lang="ar-EG" sz="2000">
                          <a:solidFill>
                            <a:srgbClr val="000000"/>
                          </a:solidFill>
                          <a:latin typeface="Canva Sans"/>
                          <a:ea typeface="Canva Sans"/>
                          <a:cs typeface="Canva Sans"/>
                          <a:sym typeface="Canva Sans"/>
                          <a:rtl val="true"/>
                        </a:rPr>
                        <a:t>الأمراض العضويه التى تؤثر على صحة </a:t>
                      </a:r>
                      <a:endParaRPr lang="en-US" sz="1100"/>
                    </a:p>
                    <a:p>
                      <a:pPr algn="ctr" rtl="true">
                        <a:lnSpc>
                          <a:spcPts val="2800"/>
                        </a:lnSpc>
                      </a:pPr>
                      <a:r>
                        <a:rPr lang="ar-EG" sz="2000">
                          <a:solidFill>
                            <a:srgbClr val="000000"/>
                          </a:solidFill>
                          <a:latin typeface="Canva Sans"/>
                          <a:ea typeface="Canva Sans"/>
                          <a:cs typeface="Canva Sans"/>
                          <a:sym typeface="Canva Sans"/>
                          <a:rtl val="true"/>
                        </a:rPr>
                        <a:t>الأسنان واللثة</a:t>
                      </a:r>
                    </a:p>
                  </a:txBody>
                  <a:tcPr marL="47625" marR="47625" marT="47625" marB="47625"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gradFill rotWithShape="true">
                      <a:gsLst>
                        <a:gs pos="0">
                          <a:srgbClr val="FFF7AD">
                            <a:alpha val="100000"/>
                          </a:srgbClr>
                        </a:gs>
                        <a:gs pos="100000">
                          <a:srgbClr val="FFA9F9">
                            <a:alpha val="100000"/>
                          </a:srgbClr>
                        </a:gs>
                      </a:gsLst>
                      <a:lin ang="0"/>
                    </a:gradFill>
                  </a:tcPr>
                </a:tc>
                <a:tc>
                  <a:txBody>
                    <a:bodyPr anchor="t" rtlCol="false"/>
                    <a:lstStyle/>
                    <a:p>
                      <a:pPr algn="ctr">
                        <a:lnSpc>
                          <a:spcPts val="2800"/>
                        </a:lnSpc>
                        <a:defRPr/>
                      </a:pPr>
                      <a:r>
                        <a:rPr lang="en-US" sz="2000">
                          <a:solidFill>
                            <a:srgbClr val="000000"/>
                          </a:solidFill>
                          <a:latin typeface="Canva Sans"/>
                          <a:ea typeface="Canva Sans"/>
                          <a:cs typeface="Canva Sans"/>
                          <a:sym typeface="Canva Sans"/>
                        </a:rPr>
                        <a:t>28</a:t>
                      </a:r>
                      <a:endParaRPr lang="en-US" sz="1100"/>
                    </a:p>
                  </a:txBody>
                  <a:tcPr marL="47625" marR="47625" marT="47625" marB="47625"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FFFFFF"/>
                    </a:solidFill>
                  </a:tcPr>
                </a:tc>
              </a:tr>
              <a:tr h="1356363">
                <a:tc>
                  <a:txBody>
                    <a:bodyPr anchor="t" rtlCol="false"/>
                    <a:lstStyle/>
                    <a:p>
                      <a:pPr algn="ctr">
                        <a:lnSpc>
                          <a:spcPts val="2800"/>
                        </a:lnSpc>
                        <a:defRPr/>
                      </a:pPr>
                      <a:endParaRPr lang="en-US" sz="1100"/>
                    </a:p>
                  </a:txBody>
                  <a:tcPr marL="47625" marR="47625" marT="47625" marB="47625"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FFFFFF"/>
                    </a:solidFill>
                  </a:tcPr>
                </a:tc>
                <a:tc>
                  <a:txBody>
                    <a:bodyPr anchor="t" rtlCol="false"/>
                    <a:lstStyle/>
                    <a:p>
                      <a:pPr algn="ctr">
                        <a:lnSpc>
                          <a:spcPts val="2800"/>
                        </a:lnSpc>
                        <a:defRPr/>
                      </a:pPr>
                      <a:endParaRPr lang="en-US" sz="1100"/>
                    </a:p>
                  </a:txBody>
                  <a:tcPr marL="47625" marR="47625" marT="47625" marB="47625"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FFFFFF"/>
                    </a:solidFill>
                  </a:tcPr>
                </a:tc>
                <a:tc>
                  <a:txBody>
                    <a:bodyPr anchor="t" rtlCol="false"/>
                    <a:lstStyle/>
                    <a:p>
                      <a:pPr algn="ctr">
                        <a:lnSpc>
                          <a:spcPts val="2800"/>
                        </a:lnSpc>
                        <a:defRPr/>
                      </a:pPr>
                      <a:endParaRPr lang="en-US" sz="1100"/>
                    </a:p>
                  </a:txBody>
                  <a:tcPr marL="47625" marR="47625" marT="47625" marB="47625"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FFFFFF"/>
                    </a:solidFill>
                  </a:tcPr>
                </a:tc>
                <a:tc>
                  <a:txBody>
                    <a:bodyPr anchor="t" rtlCol="false"/>
                    <a:lstStyle/>
                    <a:p>
                      <a:pPr algn="ctr">
                        <a:lnSpc>
                          <a:spcPts val="2800"/>
                        </a:lnSpc>
                        <a:defRPr/>
                      </a:pPr>
                      <a:endParaRPr lang="en-US" sz="1100"/>
                    </a:p>
                  </a:txBody>
                  <a:tcPr marL="47625" marR="47625" marT="47625" marB="47625"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FFFFFF"/>
                    </a:solidFill>
                  </a:tcPr>
                </a:tc>
                <a:tc>
                  <a:txBody>
                    <a:bodyPr anchor="t" rtlCol="false"/>
                    <a:lstStyle/>
                    <a:p>
                      <a:pPr algn="ctr">
                        <a:lnSpc>
                          <a:spcPts val="2800"/>
                        </a:lnSpc>
                        <a:defRPr/>
                      </a:pPr>
                      <a:endParaRPr lang="en-US" sz="1100"/>
                    </a:p>
                  </a:txBody>
                  <a:tcPr marL="47625" marR="47625" marT="47625" marB="47625"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FFFFFF"/>
                    </a:solidFill>
                  </a:tcPr>
                </a:tc>
                <a:tc>
                  <a:txBody>
                    <a:bodyPr anchor="t" rtlCol="false"/>
                    <a:lstStyle/>
                    <a:p>
                      <a:pPr algn="ctr">
                        <a:lnSpc>
                          <a:spcPts val="2800"/>
                        </a:lnSpc>
                        <a:defRPr/>
                      </a:pPr>
                      <a:endParaRPr lang="en-US" sz="1100"/>
                    </a:p>
                  </a:txBody>
                  <a:tcPr marL="47625" marR="47625" marT="47625" marB="47625"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FFFFFF"/>
                    </a:solidFill>
                  </a:tcPr>
                </a:tc>
                <a:tc>
                  <a:txBody>
                    <a:bodyPr anchor="t" rtlCol="false"/>
                    <a:lstStyle/>
                    <a:p>
                      <a:pPr algn="ctr">
                        <a:lnSpc>
                          <a:spcPts val="2800"/>
                        </a:lnSpc>
                        <a:defRPr/>
                      </a:pPr>
                      <a:endParaRPr lang="en-US" sz="1100"/>
                    </a:p>
                  </a:txBody>
                  <a:tcPr marL="47625" marR="47625" marT="47625" marB="47625"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FFFFFF"/>
                    </a:solidFill>
                  </a:tcPr>
                </a:tc>
              </a:tr>
            </a:tbl>
          </a:graphicData>
        </a:graphic>
      </p:graphicFrame>
      <p:grpSp>
        <p:nvGrpSpPr>
          <p:cNvPr name="Group 8" id="8"/>
          <p:cNvGrpSpPr/>
          <p:nvPr/>
        </p:nvGrpSpPr>
        <p:grpSpPr>
          <a:xfrm rot="0">
            <a:off x="11913470" y="9629239"/>
            <a:ext cx="2583153" cy="425527"/>
            <a:chOff x="0" y="0"/>
            <a:chExt cx="678987" cy="111851"/>
          </a:xfrm>
        </p:grpSpPr>
        <p:sp>
          <p:nvSpPr>
            <p:cNvPr name="Freeform 9" id="9"/>
            <p:cNvSpPr/>
            <p:nvPr/>
          </p:nvSpPr>
          <p:spPr>
            <a:xfrm flipH="false" flipV="false" rot="0">
              <a:off x="0" y="0"/>
              <a:ext cx="678987" cy="111851"/>
            </a:xfrm>
            <a:custGeom>
              <a:avLst/>
              <a:gdLst/>
              <a:ahLst/>
              <a:cxnLst/>
              <a:rect r="r" b="b" t="t" l="l"/>
              <a:pathLst>
                <a:path h="111851" w="678987">
                  <a:moveTo>
                    <a:pt x="0" y="0"/>
                  </a:moveTo>
                  <a:lnTo>
                    <a:pt x="678987" y="0"/>
                  </a:lnTo>
                  <a:lnTo>
                    <a:pt x="678987" y="111851"/>
                  </a:lnTo>
                  <a:lnTo>
                    <a:pt x="0" y="111851"/>
                  </a:lnTo>
                  <a:close/>
                </a:path>
              </a:pathLst>
            </a:custGeom>
            <a:solidFill>
              <a:srgbClr val="61A1BA"/>
            </a:solidFill>
            <a:ln w="9525" cap="sq">
              <a:solidFill>
                <a:srgbClr val="000000"/>
              </a:solidFill>
              <a:prstDash val="solid"/>
              <a:miter/>
            </a:ln>
          </p:spPr>
        </p:sp>
        <p:sp>
          <p:nvSpPr>
            <p:cNvPr name="TextBox 10" id="10"/>
            <p:cNvSpPr txBox="true"/>
            <p:nvPr/>
          </p:nvSpPr>
          <p:spPr>
            <a:xfrm>
              <a:off x="0" y="-28575"/>
              <a:ext cx="678987" cy="140426"/>
            </a:xfrm>
            <a:prstGeom prst="rect">
              <a:avLst/>
            </a:prstGeom>
          </p:spPr>
          <p:txBody>
            <a:bodyPr anchor="ctr" rtlCol="false" tIns="50800" lIns="50800" bIns="50800" rIns="50800"/>
            <a:lstStyle/>
            <a:p>
              <a:pPr algn="ctr" marL="0" indent="0" lvl="1">
                <a:lnSpc>
                  <a:spcPts val="2379"/>
                </a:lnSpc>
                <a:spcBef>
                  <a:spcPct val="0"/>
                </a:spcBef>
              </a:pPr>
              <a:r>
                <a:rPr lang="en-US" b="true" sz="1699">
                  <a:solidFill>
                    <a:srgbClr val="000000"/>
                  </a:solidFill>
                  <a:latin typeface="Canva Sans Bold"/>
                  <a:ea typeface="Canva Sans Bold"/>
                  <a:cs typeface="Canva Sans Bold"/>
                  <a:sym typeface="Canva Sans Bold"/>
                </a:rPr>
                <a:t>Faceboook</a:t>
              </a:r>
            </a:p>
          </p:txBody>
        </p:sp>
      </p:grpSp>
      <p:grpSp>
        <p:nvGrpSpPr>
          <p:cNvPr name="Group 11" id="11"/>
          <p:cNvGrpSpPr/>
          <p:nvPr/>
        </p:nvGrpSpPr>
        <p:grpSpPr>
          <a:xfrm rot="0">
            <a:off x="14653312" y="9629239"/>
            <a:ext cx="2605988" cy="425527"/>
            <a:chOff x="0" y="0"/>
            <a:chExt cx="684989" cy="111851"/>
          </a:xfrm>
        </p:grpSpPr>
        <p:sp>
          <p:nvSpPr>
            <p:cNvPr name="Freeform 12" id="12"/>
            <p:cNvSpPr/>
            <p:nvPr/>
          </p:nvSpPr>
          <p:spPr>
            <a:xfrm flipH="false" flipV="false" rot="0">
              <a:off x="0" y="0"/>
              <a:ext cx="684989" cy="111851"/>
            </a:xfrm>
            <a:custGeom>
              <a:avLst/>
              <a:gdLst/>
              <a:ahLst/>
              <a:cxnLst/>
              <a:rect r="r" b="b" t="t" l="l"/>
              <a:pathLst>
                <a:path h="111851" w="684989">
                  <a:moveTo>
                    <a:pt x="0" y="0"/>
                  </a:moveTo>
                  <a:lnTo>
                    <a:pt x="684989" y="0"/>
                  </a:lnTo>
                  <a:lnTo>
                    <a:pt x="684989" y="111851"/>
                  </a:lnTo>
                  <a:lnTo>
                    <a:pt x="0" y="111851"/>
                  </a:lnTo>
                  <a:close/>
                </a:path>
              </a:pathLst>
            </a:custGeom>
            <a:solidFill>
              <a:srgbClr val="61A1BA"/>
            </a:solidFill>
            <a:ln w="9525" cap="sq">
              <a:solidFill>
                <a:srgbClr val="000000"/>
              </a:solidFill>
              <a:prstDash val="solid"/>
              <a:miter/>
            </a:ln>
          </p:spPr>
        </p:sp>
        <p:sp>
          <p:nvSpPr>
            <p:cNvPr name="TextBox 13" id="13"/>
            <p:cNvSpPr txBox="true"/>
            <p:nvPr/>
          </p:nvSpPr>
          <p:spPr>
            <a:xfrm>
              <a:off x="0" y="-28575"/>
              <a:ext cx="684989" cy="140426"/>
            </a:xfrm>
            <a:prstGeom prst="rect">
              <a:avLst/>
            </a:prstGeom>
          </p:spPr>
          <p:txBody>
            <a:bodyPr anchor="ctr" rtlCol="false" tIns="50800" lIns="50800" bIns="50800" rIns="50800"/>
            <a:lstStyle/>
            <a:p>
              <a:pPr algn="ctr" marL="0" indent="0" lvl="1">
                <a:lnSpc>
                  <a:spcPts val="2379"/>
                </a:lnSpc>
                <a:spcBef>
                  <a:spcPct val="0"/>
                </a:spcBef>
              </a:pPr>
              <a:r>
                <a:rPr lang="en-US" b="true" sz="1699">
                  <a:solidFill>
                    <a:srgbClr val="000000"/>
                  </a:solidFill>
                  <a:latin typeface="Canva Sans Bold"/>
                  <a:ea typeface="Canva Sans Bold"/>
                  <a:cs typeface="Canva Sans Bold"/>
                  <a:sym typeface="Canva Sans Bold"/>
                </a:rPr>
                <a:t>Instagram</a:t>
              </a:r>
            </a:p>
          </p:txBody>
        </p:sp>
      </p:grpSp>
      <p:grpSp>
        <p:nvGrpSpPr>
          <p:cNvPr name="Group 14" id="14"/>
          <p:cNvGrpSpPr/>
          <p:nvPr/>
        </p:nvGrpSpPr>
        <p:grpSpPr>
          <a:xfrm rot="0">
            <a:off x="876300" y="9158846"/>
            <a:ext cx="7419581" cy="940785"/>
            <a:chOff x="0" y="0"/>
            <a:chExt cx="9892775" cy="1254380"/>
          </a:xfrm>
        </p:grpSpPr>
        <p:grpSp>
          <p:nvGrpSpPr>
            <p:cNvPr name="Group 15" id="15"/>
            <p:cNvGrpSpPr/>
            <p:nvPr/>
          </p:nvGrpSpPr>
          <p:grpSpPr>
            <a:xfrm rot="0">
              <a:off x="0" y="643156"/>
              <a:ext cx="2052425" cy="567370"/>
              <a:chOff x="0" y="0"/>
              <a:chExt cx="404613" cy="111851"/>
            </a:xfrm>
          </p:grpSpPr>
          <p:sp>
            <p:nvSpPr>
              <p:cNvPr name="Freeform 16" id="16"/>
              <p:cNvSpPr/>
              <p:nvPr/>
            </p:nvSpPr>
            <p:spPr>
              <a:xfrm flipH="false" flipV="false" rot="0">
                <a:off x="0" y="0"/>
                <a:ext cx="404613" cy="111851"/>
              </a:xfrm>
              <a:custGeom>
                <a:avLst/>
                <a:gdLst/>
                <a:ahLst/>
                <a:cxnLst/>
                <a:rect r="r" b="b" t="t" l="l"/>
                <a:pathLst>
                  <a:path h="111851" w="404613">
                    <a:moveTo>
                      <a:pt x="0" y="0"/>
                    </a:moveTo>
                    <a:lnTo>
                      <a:pt x="404613" y="0"/>
                    </a:lnTo>
                    <a:lnTo>
                      <a:pt x="404613" y="111851"/>
                    </a:lnTo>
                    <a:lnTo>
                      <a:pt x="0" y="111851"/>
                    </a:lnTo>
                    <a:close/>
                  </a:path>
                </a:pathLst>
              </a:custGeom>
              <a:gradFill rotWithShape="true">
                <a:gsLst>
                  <a:gs pos="0">
                    <a:srgbClr val="FFF7AD">
                      <a:alpha val="100000"/>
                    </a:srgbClr>
                  </a:gs>
                  <a:gs pos="100000">
                    <a:srgbClr val="FFA9F9">
                      <a:alpha val="100000"/>
                    </a:srgbClr>
                  </a:gs>
                </a:gsLst>
                <a:lin ang="0"/>
              </a:gradFill>
              <a:ln w="9525" cap="sq">
                <a:solidFill>
                  <a:srgbClr val="FFFFFF"/>
                </a:solidFill>
                <a:prstDash val="solid"/>
                <a:miter/>
              </a:ln>
            </p:spPr>
          </p:sp>
          <p:sp>
            <p:nvSpPr>
              <p:cNvPr name="TextBox 17" id="17"/>
              <p:cNvSpPr txBox="true"/>
              <p:nvPr/>
            </p:nvSpPr>
            <p:spPr>
              <a:xfrm>
                <a:off x="0" y="-28575"/>
                <a:ext cx="404613" cy="140426"/>
              </a:xfrm>
              <a:prstGeom prst="rect">
                <a:avLst/>
              </a:prstGeom>
            </p:spPr>
            <p:txBody>
              <a:bodyPr anchor="ctr" rtlCol="false" tIns="50800" lIns="50800" bIns="50800" rIns="50800"/>
              <a:lstStyle/>
              <a:p>
                <a:pPr algn="ctr" marL="0" indent="0" lvl="1">
                  <a:lnSpc>
                    <a:spcPts val="2379"/>
                  </a:lnSpc>
                  <a:spcBef>
                    <a:spcPct val="0"/>
                  </a:spcBef>
                </a:pPr>
                <a:r>
                  <a:rPr lang="en-US" sz="1699">
                    <a:solidFill>
                      <a:srgbClr val="000000"/>
                    </a:solidFill>
                    <a:latin typeface="Canva Sans"/>
                    <a:ea typeface="Canva Sans"/>
                    <a:cs typeface="Canva Sans"/>
                    <a:sym typeface="Canva Sans"/>
                  </a:rPr>
                  <a:t>Educational</a:t>
                </a:r>
              </a:p>
            </p:txBody>
          </p:sp>
        </p:grpSp>
        <p:grpSp>
          <p:nvGrpSpPr>
            <p:cNvPr name="Group 18" id="18"/>
            <p:cNvGrpSpPr/>
            <p:nvPr/>
          </p:nvGrpSpPr>
          <p:grpSpPr>
            <a:xfrm rot="0">
              <a:off x="4698094" y="687010"/>
              <a:ext cx="2561143" cy="567370"/>
              <a:chOff x="0" y="0"/>
              <a:chExt cx="504901" cy="111851"/>
            </a:xfrm>
          </p:grpSpPr>
          <p:sp>
            <p:nvSpPr>
              <p:cNvPr name="Freeform 19" id="19"/>
              <p:cNvSpPr/>
              <p:nvPr/>
            </p:nvSpPr>
            <p:spPr>
              <a:xfrm flipH="false" flipV="false" rot="0">
                <a:off x="0" y="0"/>
                <a:ext cx="504901" cy="111851"/>
              </a:xfrm>
              <a:custGeom>
                <a:avLst/>
                <a:gdLst/>
                <a:ahLst/>
                <a:cxnLst/>
                <a:rect r="r" b="b" t="t" l="l"/>
                <a:pathLst>
                  <a:path h="111851" w="504901">
                    <a:moveTo>
                      <a:pt x="0" y="0"/>
                    </a:moveTo>
                    <a:lnTo>
                      <a:pt x="504901" y="0"/>
                    </a:lnTo>
                    <a:lnTo>
                      <a:pt x="504901" y="111851"/>
                    </a:lnTo>
                    <a:lnTo>
                      <a:pt x="0" y="111851"/>
                    </a:lnTo>
                    <a:close/>
                  </a:path>
                </a:pathLst>
              </a:custGeom>
              <a:solidFill>
                <a:srgbClr val="C49279"/>
              </a:solidFill>
              <a:ln w="9525" cap="sq">
                <a:solidFill>
                  <a:srgbClr val="FFFFFF"/>
                </a:solidFill>
                <a:prstDash val="solid"/>
                <a:miter/>
              </a:ln>
            </p:spPr>
          </p:sp>
          <p:sp>
            <p:nvSpPr>
              <p:cNvPr name="TextBox 20" id="20"/>
              <p:cNvSpPr txBox="true"/>
              <p:nvPr/>
            </p:nvSpPr>
            <p:spPr>
              <a:xfrm>
                <a:off x="0" y="-28575"/>
                <a:ext cx="504901" cy="140426"/>
              </a:xfrm>
              <a:prstGeom prst="rect">
                <a:avLst/>
              </a:prstGeom>
            </p:spPr>
            <p:txBody>
              <a:bodyPr anchor="ctr" rtlCol="false" tIns="50800" lIns="50800" bIns="50800" rIns="50800"/>
              <a:lstStyle/>
              <a:p>
                <a:pPr algn="ctr" marL="0" indent="0" lvl="1">
                  <a:lnSpc>
                    <a:spcPts val="2379"/>
                  </a:lnSpc>
                  <a:spcBef>
                    <a:spcPct val="0"/>
                  </a:spcBef>
                </a:pPr>
                <a:r>
                  <a:rPr lang="en-US" sz="1699">
                    <a:solidFill>
                      <a:srgbClr val="000000"/>
                    </a:solidFill>
                    <a:latin typeface="Canva Sans"/>
                    <a:ea typeface="Canva Sans"/>
                    <a:cs typeface="Canva Sans"/>
                    <a:sym typeface="Canva Sans"/>
                  </a:rPr>
                  <a:t>Facts and Muth</a:t>
                </a:r>
              </a:p>
            </p:txBody>
          </p:sp>
        </p:grpSp>
        <p:grpSp>
          <p:nvGrpSpPr>
            <p:cNvPr name="Group 21" id="21"/>
            <p:cNvGrpSpPr/>
            <p:nvPr/>
          </p:nvGrpSpPr>
          <p:grpSpPr>
            <a:xfrm rot="0">
              <a:off x="2384460" y="687010"/>
              <a:ext cx="1981945" cy="567370"/>
              <a:chOff x="0" y="0"/>
              <a:chExt cx="390719" cy="111851"/>
            </a:xfrm>
          </p:grpSpPr>
          <p:sp>
            <p:nvSpPr>
              <p:cNvPr name="Freeform 22" id="22"/>
              <p:cNvSpPr/>
              <p:nvPr/>
            </p:nvSpPr>
            <p:spPr>
              <a:xfrm flipH="false" flipV="false" rot="0">
                <a:off x="0" y="0"/>
                <a:ext cx="390719" cy="111851"/>
              </a:xfrm>
              <a:custGeom>
                <a:avLst/>
                <a:gdLst/>
                <a:ahLst/>
                <a:cxnLst/>
                <a:rect r="r" b="b" t="t" l="l"/>
                <a:pathLst>
                  <a:path h="111851" w="390719">
                    <a:moveTo>
                      <a:pt x="0" y="0"/>
                    </a:moveTo>
                    <a:lnTo>
                      <a:pt x="390719" y="0"/>
                    </a:lnTo>
                    <a:lnTo>
                      <a:pt x="390719" y="111851"/>
                    </a:lnTo>
                    <a:lnTo>
                      <a:pt x="0" y="111851"/>
                    </a:lnTo>
                    <a:close/>
                  </a:path>
                </a:pathLst>
              </a:custGeom>
              <a:gradFill rotWithShape="true">
                <a:gsLst>
                  <a:gs pos="0">
                    <a:srgbClr val="CDFFD8">
                      <a:alpha val="100000"/>
                    </a:srgbClr>
                  </a:gs>
                  <a:gs pos="100000">
                    <a:srgbClr val="94B9FF">
                      <a:alpha val="100000"/>
                    </a:srgbClr>
                  </a:gs>
                </a:gsLst>
                <a:lin ang="0"/>
              </a:gradFill>
              <a:ln w="9525" cap="sq">
                <a:solidFill>
                  <a:srgbClr val="FFFFFF"/>
                </a:solidFill>
                <a:prstDash val="solid"/>
                <a:miter/>
              </a:ln>
            </p:spPr>
          </p:sp>
          <p:sp>
            <p:nvSpPr>
              <p:cNvPr name="TextBox 23" id="23"/>
              <p:cNvSpPr txBox="true"/>
              <p:nvPr/>
            </p:nvSpPr>
            <p:spPr>
              <a:xfrm>
                <a:off x="0" y="-28575"/>
                <a:ext cx="390719" cy="140426"/>
              </a:xfrm>
              <a:prstGeom prst="rect">
                <a:avLst/>
              </a:prstGeom>
            </p:spPr>
            <p:txBody>
              <a:bodyPr anchor="ctr" rtlCol="false" tIns="50800" lIns="50800" bIns="50800" rIns="50800"/>
              <a:lstStyle/>
              <a:p>
                <a:pPr algn="ctr" marL="0" indent="0" lvl="1">
                  <a:lnSpc>
                    <a:spcPts val="2379"/>
                  </a:lnSpc>
                  <a:spcBef>
                    <a:spcPct val="0"/>
                  </a:spcBef>
                </a:pPr>
                <a:r>
                  <a:rPr lang="en-US" sz="1699">
                    <a:solidFill>
                      <a:srgbClr val="000000"/>
                    </a:solidFill>
                    <a:latin typeface="Canva Sans"/>
                    <a:ea typeface="Canva Sans"/>
                    <a:cs typeface="Canva Sans"/>
                    <a:sym typeface="Canva Sans"/>
                  </a:rPr>
                  <a:t>Promotional</a:t>
                </a:r>
              </a:p>
            </p:txBody>
          </p:sp>
        </p:grpSp>
        <p:sp>
          <p:nvSpPr>
            <p:cNvPr name="TextBox 24" id="24"/>
            <p:cNvSpPr txBox="true"/>
            <p:nvPr/>
          </p:nvSpPr>
          <p:spPr>
            <a:xfrm rot="0">
              <a:off x="49911" y="57150"/>
              <a:ext cx="7020330" cy="484290"/>
            </a:xfrm>
            <a:prstGeom prst="rect">
              <a:avLst/>
            </a:prstGeom>
          </p:spPr>
          <p:txBody>
            <a:bodyPr anchor="t" rtlCol="false" tIns="0" lIns="0" bIns="0" rIns="0">
              <a:spAutoFit/>
            </a:bodyPr>
            <a:lstStyle/>
            <a:p>
              <a:pPr algn="l" marL="0" indent="0" lvl="0">
                <a:lnSpc>
                  <a:spcPts val="2592"/>
                </a:lnSpc>
              </a:pPr>
              <a:r>
                <a:rPr lang="en-US" sz="2700" strike="noStrike" u="none">
                  <a:solidFill>
                    <a:srgbClr val="000000"/>
                  </a:solidFill>
                  <a:latin typeface="Canva Sans"/>
                  <a:ea typeface="Canva Sans"/>
                  <a:cs typeface="Canva Sans"/>
                  <a:sym typeface="Canva Sans"/>
                </a:rPr>
                <a:t>CONTENT TYPE</a:t>
              </a:r>
            </a:p>
          </p:txBody>
        </p:sp>
        <p:grpSp>
          <p:nvGrpSpPr>
            <p:cNvPr name="Group 25" id="25"/>
            <p:cNvGrpSpPr/>
            <p:nvPr/>
          </p:nvGrpSpPr>
          <p:grpSpPr>
            <a:xfrm rot="0">
              <a:off x="7589437" y="687010"/>
              <a:ext cx="2303338" cy="567370"/>
              <a:chOff x="0" y="0"/>
              <a:chExt cx="454078" cy="111851"/>
            </a:xfrm>
          </p:grpSpPr>
          <p:sp>
            <p:nvSpPr>
              <p:cNvPr name="Freeform 26" id="26"/>
              <p:cNvSpPr/>
              <p:nvPr/>
            </p:nvSpPr>
            <p:spPr>
              <a:xfrm flipH="false" flipV="false" rot="0">
                <a:off x="0" y="0"/>
                <a:ext cx="454078" cy="111851"/>
              </a:xfrm>
              <a:custGeom>
                <a:avLst/>
                <a:gdLst/>
                <a:ahLst/>
                <a:cxnLst/>
                <a:rect r="r" b="b" t="t" l="l"/>
                <a:pathLst>
                  <a:path h="111851" w="454078">
                    <a:moveTo>
                      <a:pt x="0" y="0"/>
                    </a:moveTo>
                    <a:lnTo>
                      <a:pt x="454078" y="0"/>
                    </a:lnTo>
                    <a:lnTo>
                      <a:pt x="454078" y="111851"/>
                    </a:lnTo>
                    <a:lnTo>
                      <a:pt x="0" y="111851"/>
                    </a:lnTo>
                    <a:close/>
                  </a:path>
                </a:pathLst>
              </a:custGeom>
              <a:solidFill>
                <a:srgbClr val="E5E5DF"/>
              </a:solidFill>
              <a:ln w="9525" cap="sq">
                <a:solidFill>
                  <a:srgbClr val="FFFFFF"/>
                </a:solidFill>
                <a:prstDash val="solid"/>
                <a:miter/>
              </a:ln>
            </p:spPr>
          </p:sp>
          <p:sp>
            <p:nvSpPr>
              <p:cNvPr name="TextBox 27" id="27"/>
              <p:cNvSpPr txBox="true"/>
              <p:nvPr/>
            </p:nvSpPr>
            <p:spPr>
              <a:xfrm>
                <a:off x="0" y="-28575"/>
                <a:ext cx="454078" cy="140426"/>
              </a:xfrm>
              <a:prstGeom prst="rect">
                <a:avLst/>
              </a:prstGeom>
            </p:spPr>
            <p:txBody>
              <a:bodyPr anchor="ctr" rtlCol="false" tIns="50800" lIns="50800" bIns="50800" rIns="50800"/>
              <a:lstStyle/>
              <a:p>
                <a:pPr algn="ctr" marL="0" indent="0" lvl="1">
                  <a:lnSpc>
                    <a:spcPts val="2379"/>
                  </a:lnSpc>
                  <a:spcBef>
                    <a:spcPct val="0"/>
                  </a:spcBef>
                </a:pPr>
                <a:r>
                  <a:rPr lang="en-US" sz="1699">
                    <a:solidFill>
                      <a:srgbClr val="000000"/>
                    </a:solidFill>
                    <a:latin typeface="Canva Sans"/>
                    <a:ea typeface="Canva Sans"/>
                    <a:cs typeface="Canva Sans"/>
                    <a:sym typeface="Canva Sans"/>
                  </a:rPr>
                  <a:t>testimonial</a:t>
                </a:r>
              </a:p>
            </p:txBody>
          </p:sp>
        </p:grpSp>
      </p:grpSp>
      <p:grpSp>
        <p:nvGrpSpPr>
          <p:cNvPr name="Group 28" id="28"/>
          <p:cNvGrpSpPr/>
          <p:nvPr/>
        </p:nvGrpSpPr>
        <p:grpSpPr>
          <a:xfrm rot="0">
            <a:off x="8448281" y="9674104"/>
            <a:ext cx="2577674" cy="425527"/>
            <a:chOff x="0" y="0"/>
            <a:chExt cx="677547" cy="111851"/>
          </a:xfrm>
        </p:grpSpPr>
        <p:sp>
          <p:nvSpPr>
            <p:cNvPr name="Freeform 29" id="29"/>
            <p:cNvSpPr/>
            <p:nvPr/>
          </p:nvSpPr>
          <p:spPr>
            <a:xfrm flipH="false" flipV="false" rot="0">
              <a:off x="0" y="0"/>
              <a:ext cx="677547" cy="111851"/>
            </a:xfrm>
            <a:custGeom>
              <a:avLst/>
              <a:gdLst/>
              <a:ahLst/>
              <a:cxnLst/>
              <a:rect r="r" b="b" t="t" l="l"/>
              <a:pathLst>
                <a:path h="111851" w="677547">
                  <a:moveTo>
                    <a:pt x="0" y="0"/>
                  </a:moveTo>
                  <a:lnTo>
                    <a:pt x="677547" y="0"/>
                  </a:lnTo>
                  <a:lnTo>
                    <a:pt x="677547" y="111851"/>
                  </a:lnTo>
                  <a:lnTo>
                    <a:pt x="0" y="111851"/>
                  </a:lnTo>
                  <a:close/>
                </a:path>
              </a:pathLst>
            </a:custGeom>
            <a:gradFill rotWithShape="true">
              <a:gsLst>
                <a:gs pos="0">
                  <a:srgbClr val="5170FF">
                    <a:alpha val="100000"/>
                  </a:srgbClr>
                </a:gs>
                <a:gs pos="100000">
                  <a:srgbClr val="FF66C4">
                    <a:alpha val="100000"/>
                  </a:srgbClr>
                </a:gs>
              </a:gsLst>
              <a:lin ang="0"/>
            </a:gradFill>
            <a:ln w="9525" cap="sq">
              <a:solidFill>
                <a:srgbClr val="FFFFFF"/>
              </a:solidFill>
              <a:prstDash val="solid"/>
              <a:miter/>
            </a:ln>
          </p:spPr>
        </p:sp>
        <p:sp>
          <p:nvSpPr>
            <p:cNvPr name="TextBox 30" id="30"/>
            <p:cNvSpPr txBox="true"/>
            <p:nvPr/>
          </p:nvSpPr>
          <p:spPr>
            <a:xfrm>
              <a:off x="0" y="-28575"/>
              <a:ext cx="677547" cy="140426"/>
            </a:xfrm>
            <a:prstGeom prst="rect">
              <a:avLst/>
            </a:prstGeom>
          </p:spPr>
          <p:txBody>
            <a:bodyPr anchor="ctr" rtlCol="false" tIns="50800" lIns="50800" bIns="50800" rIns="50800"/>
            <a:lstStyle/>
            <a:p>
              <a:pPr algn="ctr" marL="0" indent="0" lvl="1">
                <a:lnSpc>
                  <a:spcPts val="2379"/>
                </a:lnSpc>
                <a:spcBef>
                  <a:spcPct val="0"/>
                </a:spcBef>
              </a:pPr>
              <a:r>
                <a:rPr lang="en-US" sz="1699">
                  <a:solidFill>
                    <a:srgbClr val="000000"/>
                  </a:solidFill>
                  <a:latin typeface="Canva Sans"/>
                  <a:ea typeface="Canva Sans"/>
                  <a:cs typeface="Canva Sans"/>
                  <a:sym typeface="Canva Sans"/>
                </a:rPr>
                <a:t>Before and After</a:t>
              </a:r>
            </a:p>
          </p:txBody>
        </p:sp>
      </p:grpSp>
      <p:sp>
        <p:nvSpPr>
          <p:cNvPr name="TextBox 31" id="31"/>
          <p:cNvSpPr txBox="true"/>
          <p:nvPr/>
        </p:nvSpPr>
        <p:spPr>
          <a:xfrm rot="0">
            <a:off x="801054" y="277796"/>
            <a:ext cx="6610946" cy="1028667"/>
          </a:xfrm>
          <a:prstGeom prst="rect">
            <a:avLst/>
          </a:prstGeom>
        </p:spPr>
        <p:txBody>
          <a:bodyPr anchor="t" rtlCol="false" tIns="0" lIns="0" bIns="0" rIns="0">
            <a:spAutoFit/>
          </a:bodyPr>
          <a:lstStyle/>
          <a:p>
            <a:pPr algn="ctr">
              <a:lnSpc>
                <a:spcPts val="8400"/>
              </a:lnSpc>
              <a:spcBef>
                <a:spcPct val="0"/>
              </a:spcBef>
            </a:pPr>
            <a:r>
              <a:rPr lang="en-US" b="true" sz="6000">
                <a:solidFill>
                  <a:srgbClr val="000000"/>
                </a:solidFill>
                <a:latin typeface="Canva Sans Bold"/>
                <a:ea typeface="Canva Sans Bold"/>
                <a:cs typeface="Canva Sans Bold"/>
                <a:sym typeface="Canva Sans Bold"/>
              </a:rPr>
              <a:t>Content Calendar</a:t>
            </a:r>
          </a:p>
        </p:txBody>
      </p:sp>
      <p:sp>
        <p:nvSpPr>
          <p:cNvPr name="TextBox 32" id="32"/>
          <p:cNvSpPr txBox="true"/>
          <p:nvPr/>
        </p:nvSpPr>
        <p:spPr>
          <a:xfrm rot="0">
            <a:off x="12308528" y="9280308"/>
            <a:ext cx="4089236" cy="348930"/>
          </a:xfrm>
          <a:prstGeom prst="rect">
            <a:avLst/>
          </a:prstGeom>
        </p:spPr>
        <p:txBody>
          <a:bodyPr anchor="t" rtlCol="false" tIns="0" lIns="0" bIns="0" rIns="0">
            <a:spAutoFit/>
          </a:bodyPr>
          <a:lstStyle/>
          <a:p>
            <a:pPr algn="l" marL="0" indent="0" lvl="0">
              <a:lnSpc>
                <a:spcPts val="2592"/>
              </a:lnSpc>
              <a:spcBef>
                <a:spcPct val="0"/>
              </a:spcBef>
            </a:pPr>
            <a:r>
              <a:rPr lang="en-US" sz="2700" strike="noStrike" u="none">
                <a:solidFill>
                  <a:srgbClr val="000000"/>
                </a:solidFill>
                <a:latin typeface="Canva Sans"/>
                <a:ea typeface="Canva Sans"/>
                <a:cs typeface="Canva Sans"/>
                <a:sym typeface="Canva Sans"/>
              </a:rPr>
              <a:t>PLATFORM</a:t>
            </a:r>
          </a:p>
        </p:txBody>
      </p:sp>
      <p:sp>
        <p:nvSpPr>
          <p:cNvPr name="TextBox 33" id="33"/>
          <p:cNvSpPr txBox="true"/>
          <p:nvPr/>
        </p:nvSpPr>
        <p:spPr>
          <a:xfrm rot="0">
            <a:off x="10334813" y="393733"/>
            <a:ext cx="2870233" cy="679384"/>
          </a:xfrm>
          <a:prstGeom prst="rect">
            <a:avLst/>
          </a:prstGeom>
        </p:spPr>
        <p:txBody>
          <a:bodyPr anchor="t" rtlCol="false" tIns="0" lIns="0" bIns="0" rIns="0">
            <a:spAutoFit/>
          </a:bodyPr>
          <a:lstStyle/>
          <a:p>
            <a:pPr algn="ctr">
              <a:lnSpc>
                <a:spcPts val="5599"/>
              </a:lnSpc>
              <a:spcBef>
                <a:spcPct val="0"/>
              </a:spcBef>
            </a:pPr>
            <a:r>
              <a:rPr lang="en-US" b="true" sz="3999" spc="239">
                <a:solidFill>
                  <a:srgbClr val="000000"/>
                </a:solidFill>
                <a:latin typeface="Open Sans Bold"/>
                <a:ea typeface="Open Sans Bold"/>
                <a:cs typeface="Open Sans Bold"/>
                <a:sym typeface="Open Sans Bold"/>
              </a:rPr>
              <a:t>FEBRUARY</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bg>
      <p:bgPr>
        <a:solidFill>
          <a:srgbClr val="387A92"/>
        </a:solidFill>
      </p:bgPr>
    </p:bg>
    <p:spTree>
      <p:nvGrpSpPr>
        <p:cNvPr id="1" name=""/>
        <p:cNvGrpSpPr/>
        <p:nvPr/>
      </p:nvGrpSpPr>
      <p:grpSpPr>
        <a:xfrm>
          <a:off x="0" y="0"/>
          <a:ext cx="0" cy="0"/>
          <a:chOff x="0" y="0"/>
          <a:chExt cx="0" cy="0"/>
        </a:xfrm>
      </p:grpSpPr>
      <p:grpSp>
        <p:nvGrpSpPr>
          <p:cNvPr name="Group 2" id="2"/>
          <p:cNvGrpSpPr/>
          <p:nvPr/>
        </p:nvGrpSpPr>
        <p:grpSpPr>
          <a:xfrm rot="0">
            <a:off x="0" y="0"/>
            <a:ext cx="9144000" cy="1543050"/>
            <a:chOff x="0" y="0"/>
            <a:chExt cx="2408296" cy="406400"/>
          </a:xfrm>
        </p:grpSpPr>
        <p:sp>
          <p:nvSpPr>
            <p:cNvPr name="Freeform 3" id="3"/>
            <p:cNvSpPr/>
            <p:nvPr/>
          </p:nvSpPr>
          <p:spPr>
            <a:xfrm flipH="false" flipV="false" rot="0">
              <a:off x="0" y="0"/>
              <a:ext cx="2408296" cy="406400"/>
            </a:xfrm>
            <a:custGeom>
              <a:avLst/>
              <a:gdLst/>
              <a:ahLst/>
              <a:cxnLst/>
              <a:rect r="r" b="b" t="t" l="l"/>
              <a:pathLst>
                <a:path h="406400" w="2408296">
                  <a:moveTo>
                    <a:pt x="2205096" y="0"/>
                  </a:moveTo>
                  <a:lnTo>
                    <a:pt x="0" y="0"/>
                  </a:lnTo>
                  <a:lnTo>
                    <a:pt x="0" y="406400"/>
                  </a:lnTo>
                  <a:lnTo>
                    <a:pt x="2205096" y="406400"/>
                  </a:lnTo>
                  <a:lnTo>
                    <a:pt x="2408296" y="203200"/>
                  </a:lnTo>
                  <a:lnTo>
                    <a:pt x="2205096" y="0"/>
                  </a:lnTo>
                  <a:close/>
                </a:path>
              </a:pathLst>
            </a:custGeom>
            <a:solidFill>
              <a:srgbClr val="61A1BA"/>
            </a:solidFill>
          </p:spPr>
        </p:sp>
        <p:sp>
          <p:nvSpPr>
            <p:cNvPr name="TextBox 4" id="4"/>
            <p:cNvSpPr txBox="true"/>
            <p:nvPr/>
          </p:nvSpPr>
          <p:spPr>
            <a:xfrm>
              <a:off x="0" y="-38100"/>
              <a:ext cx="2293996" cy="444500"/>
            </a:xfrm>
            <a:prstGeom prst="rect">
              <a:avLst/>
            </a:prstGeom>
          </p:spPr>
          <p:txBody>
            <a:bodyPr anchor="ctr" rtlCol="false" tIns="50800" lIns="50800" bIns="50800" rIns="50800"/>
            <a:lstStyle/>
            <a:p>
              <a:pPr algn="ctr">
                <a:lnSpc>
                  <a:spcPts val="3375"/>
                </a:lnSpc>
              </a:pPr>
            </a:p>
          </p:txBody>
        </p:sp>
      </p:grpSp>
      <p:sp>
        <p:nvSpPr>
          <p:cNvPr name="Freeform 5" id="5"/>
          <p:cNvSpPr/>
          <p:nvPr/>
        </p:nvSpPr>
        <p:spPr>
          <a:xfrm flipH="false" flipV="false" rot="0">
            <a:off x="15085907" y="-779923"/>
            <a:ext cx="4008003" cy="4008003"/>
          </a:xfrm>
          <a:custGeom>
            <a:avLst/>
            <a:gdLst/>
            <a:ahLst/>
            <a:cxnLst/>
            <a:rect r="r" b="b" t="t" l="l"/>
            <a:pathLst>
              <a:path h="4008003" w="4008003">
                <a:moveTo>
                  <a:pt x="0" y="0"/>
                </a:moveTo>
                <a:lnTo>
                  <a:pt x="4008003" y="0"/>
                </a:lnTo>
                <a:lnTo>
                  <a:pt x="4008003" y="4008003"/>
                </a:lnTo>
                <a:lnTo>
                  <a:pt x="0" y="4008003"/>
                </a:lnTo>
                <a:lnTo>
                  <a:pt x="0" y="0"/>
                </a:lnTo>
                <a:close/>
              </a:path>
            </a:pathLst>
          </a:custGeom>
          <a:blipFill>
            <a:blip r:embed="rId2"/>
            <a:stretch>
              <a:fillRect l="0" t="0" r="0" b="0"/>
            </a:stretch>
          </a:blipFill>
        </p:spPr>
      </p:sp>
      <p:sp>
        <p:nvSpPr>
          <p:cNvPr name="Freeform 6" id="6"/>
          <p:cNvSpPr/>
          <p:nvPr/>
        </p:nvSpPr>
        <p:spPr>
          <a:xfrm flipH="false" flipV="false" rot="0">
            <a:off x="16397764" y="8229600"/>
            <a:ext cx="1890236" cy="2057400"/>
          </a:xfrm>
          <a:custGeom>
            <a:avLst/>
            <a:gdLst/>
            <a:ahLst/>
            <a:cxnLst/>
            <a:rect r="r" b="b" t="t" l="l"/>
            <a:pathLst>
              <a:path h="2057400" w="1890236">
                <a:moveTo>
                  <a:pt x="0" y="0"/>
                </a:moveTo>
                <a:lnTo>
                  <a:pt x="1890236" y="0"/>
                </a:lnTo>
                <a:lnTo>
                  <a:pt x="1890236" y="2057400"/>
                </a:lnTo>
                <a:lnTo>
                  <a:pt x="0" y="20574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aphicFrame>
        <p:nvGraphicFramePr>
          <p:cNvPr name="Table 7" id="7"/>
          <p:cNvGraphicFramePr>
            <a:graphicFrameLocks noGrp="true"/>
          </p:cNvGraphicFramePr>
          <p:nvPr/>
        </p:nvGraphicFramePr>
        <p:xfrm>
          <a:off x="1028700" y="1942112"/>
          <a:ext cx="16061209" cy="6597135"/>
        </p:xfrm>
        <a:graphic>
          <a:graphicData uri="http://schemas.openxmlformats.org/drawingml/2006/table">
            <a:tbl>
              <a:tblPr/>
              <a:tblGrid>
                <a:gridCol w="2742023"/>
                <a:gridCol w="2180437"/>
                <a:gridCol w="2180437"/>
                <a:gridCol w="2180437"/>
                <a:gridCol w="2180437"/>
                <a:gridCol w="2180437"/>
                <a:gridCol w="2417000"/>
              </a:tblGrid>
              <a:tr h="867436">
                <a:tc>
                  <a:txBody>
                    <a:bodyPr anchor="t" rtlCol="false"/>
                    <a:lstStyle/>
                    <a:p>
                      <a:pPr algn="ctr">
                        <a:lnSpc>
                          <a:spcPts val="2800"/>
                        </a:lnSpc>
                        <a:defRPr/>
                      </a:pPr>
                      <a:r>
                        <a:rPr lang="en-US" sz="2000" b="true">
                          <a:solidFill>
                            <a:srgbClr val="000000"/>
                          </a:solidFill>
                          <a:latin typeface="Canva Sans Bold"/>
                          <a:ea typeface="Canva Sans Bold"/>
                          <a:cs typeface="Canva Sans Bold"/>
                          <a:sym typeface="Canva Sans Bold"/>
                        </a:rPr>
                        <a:t>Saturday</a:t>
                      </a:r>
                      <a:endParaRPr lang="en-US" sz="1100"/>
                    </a:p>
                  </a:txBody>
                  <a:tcPr marL="47625" marR="47625" marT="47625" marB="47625"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FFFFFF"/>
                    </a:solidFill>
                  </a:tcPr>
                </a:tc>
                <a:tc>
                  <a:txBody>
                    <a:bodyPr anchor="t" rtlCol="false"/>
                    <a:lstStyle/>
                    <a:p>
                      <a:pPr algn="ctr">
                        <a:lnSpc>
                          <a:spcPts val="2800"/>
                        </a:lnSpc>
                        <a:defRPr/>
                      </a:pPr>
                      <a:r>
                        <a:rPr lang="en-US" sz="2000" b="true">
                          <a:solidFill>
                            <a:srgbClr val="000000"/>
                          </a:solidFill>
                          <a:latin typeface="Canva Sans Bold"/>
                          <a:ea typeface="Canva Sans Bold"/>
                          <a:cs typeface="Canva Sans Bold"/>
                          <a:sym typeface="Canva Sans Bold"/>
                        </a:rPr>
                        <a:t>Sunday</a:t>
                      </a:r>
                      <a:endParaRPr lang="en-US" sz="1100"/>
                    </a:p>
                  </a:txBody>
                  <a:tcPr marL="47625" marR="47625" marT="47625" marB="47625"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FFFFFF"/>
                    </a:solidFill>
                  </a:tcPr>
                </a:tc>
                <a:tc>
                  <a:txBody>
                    <a:bodyPr anchor="t" rtlCol="false"/>
                    <a:lstStyle/>
                    <a:p>
                      <a:pPr algn="ctr">
                        <a:lnSpc>
                          <a:spcPts val="2800"/>
                        </a:lnSpc>
                        <a:defRPr/>
                      </a:pPr>
                      <a:r>
                        <a:rPr lang="en-US" sz="2000" b="true">
                          <a:solidFill>
                            <a:srgbClr val="000000"/>
                          </a:solidFill>
                          <a:latin typeface="Canva Sans Bold"/>
                          <a:ea typeface="Canva Sans Bold"/>
                          <a:cs typeface="Canva Sans Bold"/>
                          <a:sym typeface="Canva Sans Bold"/>
                        </a:rPr>
                        <a:t>Monday</a:t>
                      </a:r>
                      <a:endParaRPr lang="en-US" sz="1100"/>
                    </a:p>
                  </a:txBody>
                  <a:tcPr marL="47625" marR="47625" marT="47625" marB="47625"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FFFFFF"/>
                    </a:solidFill>
                  </a:tcPr>
                </a:tc>
                <a:tc>
                  <a:txBody>
                    <a:bodyPr anchor="t" rtlCol="false"/>
                    <a:lstStyle/>
                    <a:p>
                      <a:pPr algn="ctr">
                        <a:lnSpc>
                          <a:spcPts val="2800"/>
                        </a:lnSpc>
                        <a:defRPr/>
                      </a:pPr>
                      <a:r>
                        <a:rPr lang="en-US" sz="2000" b="true">
                          <a:solidFill>
                            <a:srgbClr val="000000"/>
                          </a:solidFill>
                          <a:latin typeface="Canva Sans Bold"/>
                          <a:ea typeface="Canva Sans Bold"/>
                          <a:cs typeface="Canva Sans Bold"/>
                          <a:sym typeface="Canva Sans Bold"/>
                        </a:rPr>
                        <a:t>Tuesday</a:t>
                      </a:r>
                      <a:endParaRPr lang="en-US" sz="1100"/>
                    </a:p>
                  </a:txBody>
                  <a:tcPr marL="47625" marR="47625" marT="47625" marB="47625"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FFFFFF"/>
                    </a:solidFill>
                  </a:tcPr>
                </a:tc>
                <a:tc>
                  <a:txBody>
                    <a:bodyPr anchor="t" rtlCol="false"/>
                    <a:lstStyle/>
                    <a:p>
                      <a:pPr algn="ctr">
                        <a:lnSpc>
                          <a:spcPts val="2800"/>
                        </a:lnSpc>
                        <a:defRPr/>
                      </a:pPr>
                      <a:r>
                        <a:rPr lang="en-US" sz="2000" b="true">
                          <a:solidFill>
                            <a:srgbClr val="000000"/>
                          </a:solidFill>
                          <a:latin typeface="Canva Sans Bold"/>
                          <a:ea typeface="Canva Sans Bold"/>
                          <a:cs typeface="Canva Sans Bold"/>
                          <a:sym typeface="Canva Sans Bold"/>
                        </a:rPr>
                        <a:t>Wednesday</a:t>
                      </a:r>
                      <a:endParaRPr lang="en-US" sz="1100"/>
                    </a:p>
                  </a:txBody>
                  <a:tcPr marL="47625" marR="47625" marT="47625" marB="47625"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FFFFFF"/>
                    </a:solidFill>
                  </a:tcPr>
                </a:tc>
                <a:tc>
                  <a:txBody>
                    <a:bodyPr anchor="t" rtlCol="false"/>
                    <a:lstStyle/>
                    <a:p>
                      <a:pPr algn="ctr">
                        <a:lnSpc>
                          <a:spcPts val="2800"/>
                        </a:lnSpc>
                        <a:defRPr/>
                      </a:pPr>
                      <a:r>
                        <a:rPr lang="en-US" sz="2000" b="true">
                          <a:solidFill>
                            <a:srgbClr val="000000"/>
                          </a:solidFill>
                          <a:latin typeface="Canva Sans Bold"/>
                          <a:ea typeface="Canva Sans Bold"/>
                          <a:cs typeface="Canva Sans Bold"/>
                          <a:sym typeface="Canva Sans Bold"/>
                        </a:rPr>
                        <a:t>Thursday</a:t>
                      </a:r>
                      <a:endParaRPr lang="en-US" sz="1100"/>
                    </a:p>
                  </a:txBody>
                  <a:tcPr marL="47625" marR="47625" marT="47625" marB="47625"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FFFFFF"/>
                    </a:solidFill>
                  </a:tcPr>
                </a:tc>
                <a:tc>
                  <a:txBody>
                    <a:bodyPr anchor="t" rtlCol="false"/>
                    <a:lstStyle/>
                    <a:p>
                      <a:pPr algn="ctr">
                        <a:lnSpc>
                          <a:spcPts val="2800"/>
                        </a:lnSpc>
                        <a:defRPr/>
                      </a:pPr>
                      <a:r>
                        <a:rPr lang="en-US" sz="2000" b="true">
                          <a:solidFill>
                            <a:srgbClr val="000000"/>
                          </a:solidFill>
                          <a:latin typeface="Canva Sans Bold"/>
                          <a:ea typeface="Canva Sans Bold"/>
                          <a:cs typeface="Canva Sans Bold"/>
                          <a:sym typeface="Canva Sans Bold"/>
                        </a:rPr>
                        <a:t>Friday</a:t>
                      </a:r>
                      <a:endParaRPr lang="en-US" sz="1100"/>
                    </a:p>
                  </a:txBody>
                  <a:tcPr marL="47625" marR="47625" marT="47625" marB="47625"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FFFFFF"/>
                    </a:solidFill>
                  </a:tcPr>
                </a:tc>
              </a:tr>
              <a:tr h="1105174">
                <a:tc>
                  <a:txBody>
                    <a:bodyPr anchor="t" rtlCol="false"/>
                    <a:lstStyle/>
                    <a:p>
                      <a:pPr algn="ctr">
                        <a:lnSpc>
                          <a:spcPts val="2800"/>
                        </a:lnSpc>
                        <a:defRPr/>
                      </a:pPr>
                      <a:endParaRPr lang="en-US" sz="1100"/>
                    </a:p>
                  </a:txBody>
                  <a:tcPr marL="47625" marR="47625" marT="47625" marB="47625"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FFFFFF"/>
                    </a:solidFill>
                  </a:tcPr>
                </a:tc>
                <a:tc>
                  <a:txBody>
                    <a:bodyPr anchor="t" rtlCol="false"/>
                    <a:lstStyle/>
                    <a:p>
                      <a:pPr algn="ctr">
                        <a:lnSpc>
                          <a:spcPts val="2800"/>
                        </a:lnSpc>
                        <a:defRPr/>
                      </a:pPr>
                      <a:endParaRPr lang="en-US" sz="1100"/>
                    </a:p>
                  </a:txBody>
                  <a:tcPr marL="47625" marR="47625" marT="47625" marB="47625"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FFFFFF"/>
                    </a:solidFill>
                  </a:tcPr>
                </a:tc>
                <a:tc>
                  <a:txBody>
                    <a:bodyPr anchor="t" rtlCol="false"/>
                    <a:lstStyle/>
                    <a:p>
                      <a:pPr algn="ctr">
                        <a:lnSpc>
                          <a:spcPts val="2800"/>
                        </a:lnSpc>
                        <a:defRPr/>
                      </a:pPr>
                      <a:endParaRPr lang="en-US" sz="1100"/>
                    </a:p>
                  </a:txBody>
                  <a:tcPr marL="47625" marR="47625" marT="47625" marB="47625"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FFFFFF"/>
                    </a:solidFill>
                  </a:tcPr>
                </a:tc>
                <a:tc>
                  <a:txBody>
                    <a:bodyPr anchor="t" rtlCol="false"/>
                    <a:lstStyle/>
                    <a:p>
                      <a:pPr algn="ctr">
                        <a:lnSpc>
                          <a:spcPts val="2800"/>
                        </a:lnSpc>
                        <a:defRPr/>
                      </a:pPr>
                      <a:endParaRPr lang="en-US" sz="1100"/>
                    </a:p>
                  </a:txBody>
                  <a:tcPr marL="47625" marR="47625" marT="47625" marB="47625"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FFFFFF"/>
                    </a:solidFill>
                  </a:tcPr>
                </a:tc>
                <a:tc>
                  <a:txBody>
                    <a:bodyPr anchor="t" rtlCol="false"/>
                    <a:lstStyle/>
                    <a:p>
                      <a:pPr algn="ctr">
                        <a:lnSpc>
                          <a:spcPts val="2800"/>
                        </a:lnSpc>
                        <a:defRPr/>
                      </a:pPr>
                      <a:endParaRPr lang="en-US" sz="1100"/>
                    </a:p>
                  </a:txBody>
                  <a:tcPr marL="47625" marR="47625" marT="47625" marB="47625"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FFFFFF"/>
                    </a:solidFill>
                  </a:tcPr>
                </a:tc>
                <a:tc>
                  <a:txBody>
                    <a:bodyPr anchor="t" rtlCol="false"/>
                    <a:lstStyle/>
                    <a:p>
                      <a:pPr algn="ctr">
                        <a:lnSpc>
                          <a:spcPts val="2800"/>
                        </a:lnSpc>
                        <a:defRPr/>
                      </a:pPr>
                      <a:endParaRPr lang="en-US" sz="1100"/>
                    </a:p>
                  </a:txBody>
                  <a:tcPr marL="47625" marR="47625" marT="47625" marB="47625"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FFFFFF"/>
                    </a:solidFill>
                  </a:tcPr>
                </a:tc>
                <a:tc>
                  <a:txBody>
                    <a:bodyPr anchor="t" rtlCol="false"/>
                    <a:lstStyle/>
                    <a:p>
                      <a:pPr algn="ctr">
                        <a:lnSpc>
                          <a:spcPts val="2800"/>
                        </a:lnSpc>
                        <a:defRPr/>
                      </a:pPr>
                      <a:endParaRPr lang="en-US" sz="1100"/>
                    </a:p>
                  </a:txBody>
                  <a:tcPr marL="47625" marR="47625" marT="47625" marB="47625"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FFFFFF"/>
                    </a:solidFill>
                  </a:tcPr>
                </a:tc>
              </a:tr>
              <a:tr h="1211496">
                <a:tc>
                  <a:txBody>
                    <a:bodyPr anchor="t" rtlCol="false"/>
                    <a:lstStyle/>
                    <a:p>
                      <a:pPr algn="ctr">
                        <a:lnSpc>
                          <a:spcPts val="2800"/>
                        </a:lnSpc>
                        <a:defRPr/>
                      </a:pPr>
                      <a:endParaRPr lang="en-US" sz="1100"/>
                    </a:p>
                  </a:txBody>
                  <a:tcPr marL="47625" marR="47625" marT="47625" marB="47625"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FFFFFF"/>
                    </a:solidFill>
                  </a:tcPr>
                </a:tc>
                <a:tc>
                  <a:txBody>
                    <a:bodyPr anchor="t" rtlCol="false"/>
                    <a:lstStyle/>
                    <a:p>
                      <a:pPr algn="ctr">
                        <a:lnSpc>
                          <a:spcPts val="2800"/>
                        </a:lnSpc>
                        <a:defRPr/>
                      </a:pPr>
                      <a:endParaRPr lang="en-US" sz="1100"/>
                    </a:p>
                  </a:txBody>
                  <a:tcPr marL="47625" marR="47625" marT="47625" marB="47625"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FFFFFF"/>
                    </a:solidFill>
                  </a:tcPr>
                </a:tc>
                <a:tc>
                  <a:txBody>
                    <a:bodyPr anchor="t" rtlCol="false"/>
                    <a:lstStyle/>
                    <a:p>
                      <a:pPr algn="ctr">
                        <a:lnSpc>
                          <a:spcPts val="2800"/>
                        </a:lnSpc>
                        <a:defRPr/>
                      </a:pPr>
                      <a:endParaRPr lang="en-US" sz="1100"/>
                    </a:p>
                  </a:txBody>
                  <a:tcPr marL="47625" marR="47625" marT="47625" marB="47625"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FFFFFF"/>
                    </a:solidFill>
                  </a:tcPr>
                </a:tc>
                <a:tc>
                  <a:txBody>
                    <a:bodyPr anchor="t" rtlCol="false"/>
                    <a:lstStyle/>
                    <a:p>
                      <a:pPr algn="ctr">
                        <a:lnSpc>
                          <a:spcPts val="2800"/>
                        </a:lnSpc>
                        <a:defRPr/>
                      </a:pPr>
                      <a:endParaRPr lang="en-US" sz="1100"/>
                    </a:p>
                  </a:txBody>
                  <a:tcPr marL="47625" marR="47625" marT="47625" marB="47625"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FFFFFF"/>
                    </a:solidFill>
                  </a:tcPr>
                </a:tc>
                <a:tc>
                  <a:txBody>
                    <a:bodyPr anchor="t" rtlCol="false"/>
                    <a:lstStyle/>
                    <a:p>
                      <a:pPr algn="ctr">
                        <a:lnSpc>
                          <a:spcPts val="2800"/>
                        </a:lnSpc>
                        <a:defRPr/>
                      </a:pPr>
                      <a:endParaRPr lang="en-US" sz="1100"/>
                    </a:p>
                  </a:txBody>
                  <a:tcPr marL="47625" marR="47625" marT="47625" marB="47625"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FFFFFF"/>
                    </a:solidFill>
                  </a:tcPr>
                </a:tc>
                <a:tc>
                  <a:txBody>
                    <a:bodyPr anchor="t" rtlCol="false"/>
                    <a:lstStyle/>
                    <a:p>
                      <a:pPr algn="ctr">
                        <a:lnSpc>
                          <a:spcPts val="2800"/>
                        </a:lnSpc>
                        <a:defRPr/>
                      </a:pPr>
                      <a:endParaRPr lang="en-US" sz="1100"/>
                    </a:p>
                  </a:txBody>
                  <a:tcPr marL="47625" marR="47625" marT="47625" marB="47625"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FFFFFF"/>
                    </a:solidFill>
                  </a:tcPr>
                </a:tc>
                <a:tc>
                  <a:txBody>
                    <a:bodyPr anchor="t" rtlCol="false"/>
                    <a:lstStyle/>
                    <a:p>
                      <a:pPr algn="ctr">
                        <a:lnSpc>
                          <a:spcPts val="2800"/>
                        </a:lnSpc>
                        <a:defRPr/>
                      </a:pPr>
                      <a:endParaRPr lang="en-US" sz="1100"/>
                    </a:p>
                  </a:txBody>
                  <a:tcPr marL="47625" marR="47625" marT="47625" marB="47625"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FFFFFF"/>
                    </a:solidFill>
                  </a:tcPr>
                </a:tc>
              </a:tr>
              <a:tr h="1149288">
                <a:tc>
                  <a:txBody>
                    <a:bodyPr anchor="t" rtlCol="false"/>
                    <a:lstStyle/>
                    <a:p>
                      <a:pPr algn="ctr">
                        <a:lnSpc>
                          <a:spcPts val="2800"/>
                        </a:lnSpc>
                        <a:defRPr/>
                      </a:pPr>
                      <a:endParaRPr lang="en-US" sz="1100"/>
                    </a:p>
                  </a:txBody>
                  <a:tcPr marL="47625" marR="47625" marT="47625" marB="47625"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FFFFFF"/>
                    </a:solidFill>
                  </a:tcPr>
                </a:tc>
                <a:tc>
                  <a:txBody>
                    <a:bodyPr anchor="t" rtlCol="false"/>
                    <a:lstStyle/>
                    <a:p>
                      <a:pPr algn="ctr">
                        <a:lnSpc>
                          <a:spcPts val="2800"/>
                        </a:lnSpc>
                        <a:defRPr/>
                      </a:pPr>
                      <a:endParaRPr lang="en-US" sz="1100"/>
                    </a:p>
                  </a:txBody>
                  <a:tcPr marL="47625" marR="47625" marT="47625" marB="47625"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FFFFFF"/>
                    </a:solidFill>
                  </a:tcPr>
                </a:tc>
                <a:tc>
                  <a:txBody>
                    <a:bodyPr anchor="t" rtlCol="false"/>
                    <a:lstStyle/>
                    <a:p>
                      <a:pPr algn="ctr">
                        <a:lnSpc>
                          <a:spcPts val="2800"/>
                        </a:lnSpc>
                        <a:defRPr/>
                      </a:pPr>
                      <a:endParaRPr lang="en-US" sz="1100"/>
                    </a:p>
                  </a:txBody>
                  <a:tcPr marL="47625" marR="47625" marT="47625" marB="47625"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FFFFFF"/>
                    </a:solidFill>
                  </a:tcPr>
                </a:tc>
                <a:tc>
                  <a:txBody>
                    <a:bodyPr anchor="t" rtlCol="false"/>
                    <a:lstStyle/>
                    <a:p>
                      <a:pPr algn="ctr">
                        <a:lnSpc>
                          <a:spcPts val="2800"/>
                        </a:lnSpc>
                        <a:defRPr/>
                      </a:pPr>
                      <a:endParaRPr lang="en-US" sz="1100"/>
                    </a:p>
                  </a:txBody>
                  <a:tcPr marL="47625" marR="47625" marT="47625" marB="47625"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FFFFFF"/>
                    </a:solidFill>
                  </a:tcPr>
                </a:tc>
                <a:tc>
                  <a:txBody>
                    <a:bodyPr anchor="t" rtlCol="false"/>
                    <a:lstStyle/>
                    <a:p>
                      <a:pPr algn="ctr">
                        <a:lnSpc>
                          <a:spcPts val="2800"/>
                        </a:lnSpc>
                        <a:defRPr/>
                      </a:pPr>
                      <a:endParaRPr lang="en-US" sz="1100"/>
                    </a:p>
                  </a:txBody>
                  <a:tcPr marL="47625" marR="47625" marT="47625" marB="47625"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FFFFFF"/>
                    </a:solidFill>
                  </a:tcPr>
                </a:tc>
                <a:tc>
                  <a:txBody>
                    <a:bodyPr anchor="t" rtlCol="false"/>
                    <a:lstStyle/>
                    <a:p>
                      <a:pPr algn="ctr">
                        <a:lnSpc>
                          <a:spcPts val="2800"/>
                        </a:lnSpc>
                        <a:defRPr/>
                      </a:pPr>
                      <a:endParaRPr lang="en-US" sz="1100"/>
                    </a:p>
                  </a:txBody>
                  <a:tcPr marL="47625" marR="47625" marT="47625" marB="47625"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FFFFFF"/>
                    </a:solidFill>
                  </a:tcPr>
                </a:tc>
                <a:tc>
                  <a:txBody>
                    <a:bodyPr anchor="t" rtlCol="false"/>
                    <a:lstStyle/>
                    <a:p>
                      <a:pPr algn="ctr">
                        <a:lnSpc>
                          <a:spcPts val="2800"/>
                        </a:lnSpc>
                        <a:defRPr/>
                      </a:pPr>
                      <a:endParaRPr lang="en-US" sz="1100"/>
                    </a:p>
                  </a:txBody>
                  <a:tcPr marL="47625" marR="47625" marT="47625" marB="47625"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FFFFFF"/>
                    </a:solidFill>
                  </a:tcPr>
                </a:tc>
              </a:tr>
              <a:tr h="1119740">
                <a:tc>
                  <a:txBody>
                    <a:bodyPr anchor="t" rtlCol="false"/>
                    <a:lstStyle/>
                    <a:p>
                      <a:pPr algn="ctr">
                        <a:lnSpc>
                          <a:spcPts val="2800"/>
                        </a:lnSpc>
                        <a:defRPr/>
                      </a:pPr>
                      <a:endParaRPr lang="en-US" sz="1100"/>
                    </a:p>
                  </a:txBody>
                  <a:tcPr marL="47625" marR="47625" marT="47625" marB="47625"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FFFFFF"/>
                    </a:solidFill>
                  </a:tcPr>
                </a:tc>
                <a:tc>
                  <a:txBody>
                    <a:bodyPr anchor="t" rtlCol="false"/>
                    <a:lstStyle/>
                    <a:p>
                      <a:pPr algn="ctr">
                        <a:lnSpc>
                          <a:spcPts val="2800"/>
                        </a:lnSpc>
                        <a:defRPr/>
                      </a:pPr>
                      <a:endParaRPr lang="en-US" sz="1100"/>
                    </a:p>
                  </a:txBody>
                  <a:tcPr marL="47625" marR="47625" marT="47625" marB="47625"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FFFFFF"/>
                    </a:solidFill>
                  </a:tcPr>
                </a:tc>
                <a:tc>
                  <a:txBody>
                    <a:bodyPr anchor="t" rtlCol="false"/>
                    <a:lstStyle/>
                    <a:p>
                      <a:pPr algn="ctr">
                        <a:lnSpc>
                          <a:spcPts val="2800"/>
                        </a:lnSpc>
                        <a:defRPr/>
                      </a:pPr>
                      <a:endParaRPr lang="en-US" sz="1100"/>
                    </a:p>
                  </a:txBody>
                  <a:tcPr marL="47625" marR="47625" marT="47625" marB="47625"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FFFFFF"/>
                    </a:solidFill>
                  </a:tcPr>
                </a:tc>
                <a:tc>
                  <a:txBody>
                    <a:bodyPr anchor="t" rtlCol="false"/>
                    <a:lstStyle/>
                    <a:p>
                      <a:pPr algn="ctr">
                        <a:lnSpc>
                          <a:spcPts val="2800"/>
                        </a:lnSpc>
                        <a:defRPr/>
                      </a:pPr>
                      <a:endParaRPr lang="en-US" sz="1100"/>
                    </a:p>
                  </a:txBody>
                  <a:tcPr marL="47625" marR="47625" marT="47625" marB="47625"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FFFFFF"/>
                    </a:solidFill>
                  </a:tcPr>
                </a:tc>
                <a:tc>
                  <a:txBody>
                    <a:bodyPr anchor="t" rtlCol="false"/>
                    <a:lstStyle/>
                    <a:p>
                      <a:pPr algn="ctr">
                        <a:lnSpc>
                          <a:spcPts val="2800"/>
                        </a:lnSpc>
                        <a:defRPr/>
                      </a:pPr>
                      <a:endParaRPr lang="en-US" sz="1100"/>
                    </a:p>
                  </a:txBody>
                  <a:tcPr marL="47625" marR="47625" marT="47625" marB="47625"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FFFFFF"/>
                    </a:solidFill>
                  </a:tcPr>
                </a:tc>
                <a:tc>
                  <a:txBody>
                    <a:bodyPr anchor="t" rtlCol="false"/>
                    <a:lstStyle/>
                    <a:p>
                      <a:pPr algn="ctr">
                        <a:lnSpc>
                          <a:spcPts val="2800"/>
                        </a:lnSpc>
                        <a:defRPr/>
                      </a:pPr>
                      <a:endParaRPr lang="en-US" sz="1100"/>
                    </a:p>
                  </a:txBody>
                  <a:tcPr marL="47625" marR="47625" marT="47625" marB="47625"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FFFFFF"/>
                    </a:solidFill>
                  </a:tcPr>
                </a:tc>
                <a:tc>
                  <a:txBody>
                    <a:bodyPr anchor="t" rtlCol="false"/>
                    <a:lstStyle/>
                    <a:p>
                      <a:pPr algn="ctr">
                        <a:lnSpc>
                          <a:spcPts val="2800"/>
                        </a:lnSpc>
                        <a:defRPr/>
                      </a:pPr>
                      <a:endParaRPr lang="en-US" sz="1100"/>
                    </a:p>
                  </a:txBody>
                  <a:tcPr marL="47625" marR="47625" marT="47625" marB="47625"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FFFFFF"/>
                    </a:solidFill>
                  </a:tcPr>
                </a:tc>
              </a:tr>
              <a:tr h="1144001">
                <a:tc>
                  <a:txBody>
                    <a:bodyPr anchor="t" rtlCol="false"/>
                    <a:lstStyle/>
                    <a:p>
                      <a:pPr algn="ctr">
                        <a:lnSpc>
                          <a:spcPts val="2800"/>
                        </a:lnSpc>
                        <a:defRPr/>
                      </a:pPr>
                      <a:endParaRPr lang="en-US" sz="1100"/>
                    </a:p>
                  </a:txBody>
                  <a:tcPr marL="47625" marR="47625" marT="47625" marB="47625"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FFFFFF"/>
                    </a:solidFill>
                  </a:tcPr>
                </a:tc>
                <a:tc>
                  <a:txBody>
                    <a:bodyPr anchor="t" rtlCol="false"/>
                    <a:lstStyle/>
                    <a:p>
                      <a:pPr algn="ctr">
                        <a:lnSpc>
                          <a:spcPts val="2800"/>
                        </a:lnSpc>
                        <a:defRPr/>
                      </a:pPr>
                      <a:endParaRPr lang="en-US" sz="1100"/>
                    </a:p>
                  </a:txBody>
                  <a:tcPr marL="47625" marR="47625" marT="47625" marB="47625"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FFFFFF"/>
                    </a:solidFill>
                  </a:tcPr>
                </a:tc>
                <a:tc>
                  <a:txBody>
                    <a:bodyPr anchor="t" rtlCol="false"/>
                    <a:lstStyle/>
                    <a:p>
                      <a:pPr algn="ctr">
                        <a:lnSpc>
                          <a:spcPts val="2800"/>
                        </a:lnSpc>
                        <a:defRPr/>
                      </a:pPr>
                      <a:endParaRPr lang="en-US" sz="1100"/>
                    </a:p>
                  </a:txBody>
                  <a:tcPr marL="47625" marR="47625" marT="47625" marB="47625"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FFFFFF"/>
                    </a:solidFill>
                  </a:tcPr>
                </a:tc>
                <a:tc>
                  <a:txBody>
                    <a:bodyPr anchor="t" rtlCol="false"/>
                    <a:lstStyle/>
                    <a:p>
                      <a:pPr algn="ctr">
                        <a:lnSpc>
                          <a:spcPts val="2800"/>
                        </a:lnSpc>
                        <a:defRPr/>
                      </a:pPr>
                      <a:endParaRPr lang="en-US" sz="1100"/>
                    </a:p>
                  </a:txBody>
                  <a:tcPr marL="47625" marR="47625" marT="47625" marB="47625"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FFFFFF"/>
                    </a:solidFill>
                  </a:tcPr>
                </a:tc>
                <a:tc>
                  <a:txBody>
                    <a:bodyPr anchor="t" rtlCol="false"/>
                    <a:lstStyle/>
                    <a:p>
                      <a:pPr algn="ctr">
                        <a:lnSpc>
                          <a:spcPts val="2800"/>
                        </a:lnSpc>
                        <a:defRPr/>
                      </a:pPr>
                      <a:endParaRPr lang="en-US" sz="1100"/>
                    </a:p>
                  </a:txBody>
                  <a:tcPr marL="47625" marR="47625" marT="47625" marB="47625"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FFFFFF"/>
                    </a:solidFill>
                  </a:tcPr>
                </a:tc>
                <a:tc>
                  <a:txBody>
                    <a:bodyPr anchor="t" rtlCol="false"/>
                    <a:lstStyle/>
                    <a:p>
                      <a:pPr algn="ctr">
                        <a:lnSpc>
                          <a:spcPts val="2800"/>
                        </a:lnSpc>
                        <a:defRPr/>
                      </a:pPr>
                      <a:endParaRPr lang="en-US" sz="1100"/>
                    </a:p>
                  </a:txBody>
                  <a:tcPr marL="47625" marR="47625" marT="47625" marB="47625"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FFFFFF"/>
                    </a:solidFill>
                  </a:tcPr>
                </a:tc>
                <a:tc>
                  <a:txBody>
                    <a:bodyPr anchor="t" rtlCol="false"/>
                    <a:lstStyle/>
                    <a:p>
                      <a:pPr algn="ctr">
                        <a:lnSpc>
                          <a:spcPts val="2800"/>
                        </a:lnSpc>
                        <a:defRPr/>
                      </a:pPr>
                      <a:endParaRPr lang="en-US" sz="1100"/>
                    </a:p>
                  </a:txBody>
                  <a:tcPr marL="47625" marR="47625" marT="47625" marB="47625"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FFFFFF"/>
                    </a:solidFill>
                  </a:tcPr>
                </a:tc>
              </a:tr>
            </a:tbl>
          </a:graphicData>
        </a:graphic>
      </p:graphicFrame>
      <p:sp>
        <p:nvSpPr>
          <p:cNvPr name="TextBox 8" id="8"/>
          <p:cNvSpPr txBox="true"/>
          <p:nvPr/>
        </p:nvSpPr>
        <p:spPr>
          <a:xfrm rot="0">
            <a:off x="801054" y="277796"/>
            <a:ext cx="6610946" cy="1028667"/>
          </a:xfrm>
          <a:prstGeom prst="rect">
            <a:avLst/>
          </a:prstGeom>
        </p:spPr>
        <p:txBody>
          <a:bodyPr anchor="t" rtlCol="false" tIns="0" lIns="0" bIns="0" rIns="0">
            <a:spAutoFit/>
          </a:bodyPr>
          <a:lstStyle/>
          <a:p>
            <a:pPr algn="ctr">
              <a:lnSpc>
                <a:spcPts val="8400"/>
              </a:lnSpc>
              <a:spcBef>
                <a:spcPct val="0"/>
              </a:spcBef>
            </a:pPr>
            <a:r>
              <a:rPr lang="en-US" b="true" sz="6000">
                <a:solidFill>
                  <a:srgbClr val="000000"/>
                </a:solidFill>
                <a:latin typeface="Canva Sans Bold"/>
                <a:ea typeface="Canva Sans Bold"/>
                <a:cs typeface="Canva Sans Bold"/>
                <a:sym typeface="Canva Sans Bold"/>
              </a:rPr>
              <a:t>Content Calendar</a:t>
            </a:r>
          </a:p>
        </p:txBody>
      </p:sp>
      <p:grpSp>
        <p:nvGrpSpPr>
          <p:cNvPr name="Group 9" id="9"/>
          <p:cNvGrpSpPr/>
          <p:nvPr/>
        </p:nvGrpSpPr>
        <p:grpSpPr>
          <a:xfrm rot="0">
            <a:off x="11532078" y="9454555"/>
            <a:ext cx="2583153" cy="425527"/>
            <a:chOff x="0" y="0"/>
            <a:chExt cx="678987" cy="111851"/>
          </a:xfrm>
        </p:grpSpPr>
        <p:sp>
          <p:nvSpPr>
            <p:cNvPr name="Freeform 10" id="10"/>
            <p:cNvSpPr/>
            <p:nvPr/>
          </p:nvSpPr>
          <p:spPr>
            <a:xfrm flipH="false" flipV="false" rot="0">
              <a:off x="0" y="0"/>
              <a:ext cx="678987" cy="111851"/>
            </a:xfrm>
            <a:custGeom>
              <a:avLst/>
              <a:gdLst/>
              <a:ahLst/>
              <a:cxnLst/>
              <a:rect r="r" b="b" t="t" l="l"/>
              <a:pathLst>
                <a:path h="111851" w="678987">
                  <a:moveTo>
                    <a:pt x="0" y="0"/>
                  </a:moveTo>
                  <a:lnTo>
                    <a:pt x="678987" y="0"/>
                  </a:lnTo>
                  <a:lnTo>
                    <a:pt x="678987" y="111851"/>
                  </a:lnTo>
                  <a:lnTo>
                    <a:pt x="0" y="111851"/>
                  </a:lnTo>
                  <a:close/>
                </a:path>
              </a:pathLst>
            </a:custGeom>
            <a:solidFill>
              <a:srgbClr val="61A1BA"/>
            </a:solidFill>
            <a:ln w="9525" cap="sq">
              <a:solidFill>
                <a:srgbClr val="000000"/>
              </a:solidFill>
              <a:prstDash val="solid"/>
              <a:miter/>
            </a:ln>
          </p:spPr>
        </p:sp>
        <p:sp>
          <p:nvSpPr>
            <p:cNvPr name="TextBox 11" id="11"/>
            <p:cNvSpPr txBox="true"/>
            <p:nvPr/>
          </p:nvSpPr>
          <p:spPr>
            <a:xfrm>
              <a:off x="0" y="-28575"/>
              <a:ext cx="678987" cy="140426"/>
            </a:xfrm>
            <a:prstGeom prst="rect">
              <a:avLst/>
            </a:prstGeom>
          </p:spPr>
          <p:txBody>
            <a:bodyPr anchor="ctr" rtlCol="false" tIns="50800" lIns="50800" bIns="50800" rIns="50800"/>
            <a:lstStyle/>
            <a:p>
              <a:pPr algn="ctr" marL="0" indent="0" lvl="1">
                <a:lnSpc>
                  <a:spcPts val="2379"/>
                </a:lnSpc>
                <a:spcBef>
                  <a:spcPct val="0"/>
                </a:spcBef>
              </a:pPr>
              <a:r>
                <a:rPr lang="en-US" b="true" sz="1699">
                  <a:solidFill>
                    <a:srgbClr val="000000"/>
                  </a:solidFill>
                  <a:latin typeface="Canva Sans Bold"/>
                  <a:ea typeface="Canva Sans Bold"/>
                  <a:cs typeface="Canva Sans Bold"/>
                  <a:sym typeface="Canva Sans Bold"/>
                </a:rPr>
                <a:t>Faceboook</a:t>
              </a:r>
            </a:p>
          </p:txBody>
        </p:sp>
      </p:grpSp>
      <p:grpSp>
        <p:nvGrpSpPr>
          <p:cNvPr name="Group 12" id="12"/>
          <p:cNvGrpSpPr/>
          <p:nvPr/>
        </p:nvGrpSpPr>
        <p:grpSpPr>
          <a:xfrm rot="0">
            <a:off x="14318320" y="9454555"/>
            <a:ext cx="2605988" cy="425527"/>
            <a:chOff x="0" y="0"/>
            <a:chExt cx="684989" cy="111851"/>
          </a:xfrm>
        </p:grpSpPr>
        <p:sp>
          <p:nvSpPr>
            <p:cNvPr name="Freeform 13" id="13"/>
            <p:cNvSpPr/>
            <p:nvPr/>
          </p:nvSpPr>
          <p:spPr>
            <a:xfrm flipH="false" flipV="false" rot="0">
              <a:off x="0" y="0"/>
              <a:ext cx="684989" cy="111851"/>
            </a:xfrm>
            <a:custGeom>
              <a:avLst/>
              <a:gdLst/>
              <a:ahLst/>
              <a:cxnLst/>
              <a:rect r="r" b="b" t="t" l="l"/>
              <a:pathLst>
                <a:path h="111851" w="684989">
                  <a:moveTo>
                    <a:pt x="0" y="0"/>
                  </a:moveTo>
                  <a:lnTo>
                    <a:pt x="684989" y="0"/>
                  </a:lnTo>
                  <a:lnTo>
                    <a:pt x="684989" y="111851"/>
                  </a:lnTo>
                  <a:lnTo>
                    <a:pt x="0" y="111851"/>
                  </a:lnTo>
                  <a:close/>
                </a:path>
              </a:pathLst>
            </a:custGeom>
            <a:solidFill>
              <a:srgbClr val="61A1BA"/>
            </a:solidFill>
            <a:ln w="9525" cap="sq">
              <a:solidFill>
                <a:srgbClr val="000000"/>
              </a:solidFill>
              <a:prstDash val="solid"/>
              <a:miter/>
            </a:ln>
          </p:spPr>
        </p:sp>
        <p:sp>
          <p:nvSpPr>
            <p:cNvPr name="TextBox 14" id="14"/>
            <p:cNvSpPr txBox="true"/>
            <p:nvPr/>
          </p:nvSpPr>
          <p:spPr>
            <a:xfrm>
              <a:off x="0" y="-28575"/>
              <a:ext cx="684989" cy="140426"/>
            </a:xfrm>
            <a:prstGeom prst="rect">
              <a:avLst/>
            </a:prstGeom>
          </p:spPr>
          <p:txBody>
            <a:bodyPr anchor="ctr" rtlCol="false" tIns="50800" lIns="50800" bIns="50800" rIns="50800"/>
            <a:lstStyle/>
            <a:p>
              <a:pPr algn="ctr" marL="0" indent="0" lvl="1">
                <a:lnSpc>
                  <a:spcPts val="2379"/>
                </a:lnSpc>
                <a:spcBef>
                  <a:spcPct val="0"/>
                </a:spcBef>
              </a:pPr>
              <a:r>
                <a:rPr lang="en-US" b="true" sz="1699">
                  <a:solidFill>
                    <a:srgbClr val="000000"/>
                  </a:solidFill>
                  <a:latin typeface="Canva Sans Bold"/>
                  <a:ea typeface="Canva Sans Bold"/>
                  <a:cs typeface="Canva Sans Bold"/>
                  <a:sym typeface="Canva Sans Bold"/>
                </a:rPr>
                <a:t>Instagram</a:t>
              </a:r>
            </a:p>
          </p:txBody>
        </p:sp>
      </p:grpSp>
      <p:sp>
        <p:nvSpPr>
          <p:cNvPr name="TextBox 15" id="15"/>
          <p:cNvSpPr txBox="true"/>
          <p:nvPr/>
        </p:nvSpPr>
        <p:spPr>
          <a:xfrm rot="0">
            <a:off x="11722587" y="8996448"/>
            <a:ext cx="4089236" cy="348930"/>
          </a:xfrm>
          <a:prstGeom prst="rect">
            <a:avLst/>
          </a:prstGeom>
        </p:spPr>
        <p:txBody>
          <a:bodyPr anchor="t" rtlCol="false" tIns="0" lIns="0" bIns="0" rIns="0">
            <a:spAutoFit/>
          </a:bodyPr>
          <a:lstStyle/>
          <a:p>
            <a:pPr algn="l" marL="0" indent="0" lvl="0">
              <a:lnSpc>
                <a:spcPts val="2592"/>
              </a:lnSpc>
              <a:spcBef>
                <a:spcPct val="0"/>
              </a:spcBef>
            </a:pPr>
            <a:r>
              <a:rPr lang="en-US" sz="2700" strike="noStrike" u="none">
                <a:solidFill>
                  <a:srgbClr val="000000"/>
                </a:solidFill>
                <a:latin typeface="Canva Sans"/>
                <a:ea typeface="Canva Sans"/>
                <a:cs typeface="Canva Sans"/>
                <a:sym typeface="Canva Sans"/>
              </a:rPr>
              <a:t>PLATFORM</a:t>
            </a:r>
          </a:p>
        </p:txBody>
      </p:sp>
      <p:sp>
        <p:nvSpPr>
          <p:cNvPr name="TextBox 16" id="16"/>
          <p:cNvSpPr txBox="true"/>
          <p:nvPr/>
        </p:nvSpPr>
        <p:spPr>
          <a:xfrm rot="0">
            <a:off x="10517401" y="393733"/>
            <a:ext cx="2029354" cy="679384"/>
          </a:xfrm>
          <a:prstGeom prst="rect">
            <a:avLst/>
          </a:prstGeom>
        </p:spPr>
        <p:txBody>
          <a:bodyPr anchor="t" rtlCol="false" tIns="0" lIns="0" bIns="0" rIns="0">
            <a:spAutoFit/>
          </a:bodyPr>
          <a:lstStyle/>
          <a:p>
            <a:pPr algn="ctr">
              <a:lnSpc>
                <a:spcPts val="5599"/>
              </a:lnSpc>
              <a:spcBef>
                <a:spcPct val="0"/>
              </a:spcBef>
            </a:pPr>
            <a:r>
              <a:rPr lang="en-US" b="true" sz="3999" spc="239">
                <a:solidFill>
                  <a:srgbClr val="000000"/>
                </a:solidFill>
                <a:latin typeface="Open Sans Bold"/>
                <a:ea typeface="Open Sans Bold"/>
                <a:cs typeface="Open Sans Bold"/>
                <a:sym typeface="Open Sans Bold"/>
              </a:rPr>
              <a:t>MARCH</a:t>
            </a:r>
          </a:p>
        </p:txBody>
      </p:sp>
      <p:grpSp>
        <p:nvGrpSpPr>
          <p:cNvPr name="Group 17" id="17"/>
          <p:cNvGrpSpPr/>
          <p:nvPr/>
        </p:nvGrpSpPr>
        <p:grpSpPr>
          <a:xfrm rot="0">
            <a:off x="1028700" y="8939298"/>
            <a:ext cx="7419581" cy="940785"/>
            <a:chOff x="0" y="0"/>
            <a:chExt cx="9892775" cy="1254380"/>
          </a:xfrm>
        </p:grpSpPr>
        <p:grpSp>
          <p:nvGrpSpPr>
            <p:cNvPr name="Group 18" id="18"/>
            <p:cNvGrpSpPr/>
            <p:nvPr/>
          </p:nvGrpSpPr>
          <p:grpSpPr>
            <a:xfrm rot="0">
              <a:off x="0" y="643156"/>
              <a:ext cx="2052425" cy="567370"/>
              <a:chOff x="0" y="0"/>
              <a:chExt cx="404613" cy="111851"/>
            </a:xfrm>
          </p:grpSpPr>
          <p:sp>
            <p:nvSpPr>
              <p:cNvPr name="Freeform 19" id="19"/>
              <p:cNvSpPr/>
              <p:nvPr/>
            </p:nvSpPr>
            <p:spPr>
              <a:xfrm flipH="false" flipV="false" rot="0">
                <a:off x="0" y="0"/>
                <a:ext cx="404613" cy="111851"/>
              </a:xfrm>
              <a:custGeom>
                <a:avLst/>
                <a:gdLst/>
                <a:ahLst/>
                <a:cxnLst/>
                <a:rect r="r" b="b" t="t" l="l"/>
                <a:pathLst>
                  <a:path h="111851" w="404613">
                    <a:moveTo>
                      <a:pt x="0" y="0"/>
                    </a:moveTo>
                    <a:lnTo>
                      <a:pt x="404613" y="0"/>
                    </a:lnTo>
                    <a:lnTo>
                      <a:pt x="404613" y="111851"/>
                    </a:lnTo>
                    <a:lnTo>
                      <a:pt x="0" y="111851"/>
                    </a:lnTo>
                    <a:close/>
                  </a:path>
                </a:pathLst>
              </a:custGeom>
              <a:gradFill rotWithShape="true">
                <a:gsLst>
                  <a:gs pos="0">
                    <a:srgbClr val="FFF7AD">
                      <a:alpha val="100000"/>
                    </a:srgbClr>
                  </a:gs>
                  <a:gs pos="100000">
                    <a:srgbClr val="FFA9F9">
                      <a:alpha val="100000"/>
                    </a:srgbClr>
                  </a:gs>
                </a:gsLst>
                <a:lin ang="0"/>
              </a:gradFill>
              <a:ln w="9525" cap="sq">
                <a:solidFill>
                  <a:srgbClr val="FFFFFF"/>
                </a:solidFill>
                <a:prstDash val="solid"/>
                <a:miter/>
              </a:ln>
            </p:spPr>
          </p:sp>
          <p:sp>
            <p:nvSpPr>
              <p:cNvPr name="TextBox 20" id="20"/>
              <p:cNvSpPr txBox="true"/>
              <p:nvPr/>
            </p:nvSpPr>
            <p:spPr>
              <a:xfrm>
                <a:off x="0" y="-28575"/>
                <a:ext cx="404613" cy="140426"/>
              </a:xfrm>
              <a:prstGeom prst="rect">
                <a:avLst/>
              </a:prstGeom>
            </p:spPr>
            <p:txBody>
              <a:bodyPr anchor="ctr" rtlCol="false" tIns="50800" lIns="50800" bIns="50800" rIns="50800"/>
              <a:lstStyle/>
              <a:p>
                <a:pPr algn="ctr" marL="0" indent="0" lvl="1">
                  <a:lnSpc>
                    <a:spcPts val="2379"/>
                  </a:lnSpc>
                  <a:spcBef>
                    <a:spcPct val="0"/>
                  </a:spcBef>
                </a:pPr>
                <a:r>
                  <a:rPr lang="en-US" sz="1699">
                    <a:solidFill>
                      <a:srgbClr val="000000"/>
                    </a:solidFill>
                    <a:latin typeface="Canva Sans"/>
                    <a:ea typeface="Canva Sans"/>
                    <a:cs typeface="Canva Sans"/>
                    <a:sym typeface="Canva Sans"/>
                  </a:rPr>
                  <a:t>Educational</a:t>
                </a:r>
              </a:p>
            </p:txBody>
          </p:sp>
        </p:grpSp>
        <p:grpSp>
          <p:nvGrpSpPr>
            <p:cNvPr name="Group 21" id="21"/>
            <p:cNvGrpSpPr/>
            <p:nvPr/>
          </p:nvGrpSpPr>
          <p:grpSpPr>
            <a:xfrm rot="0">
              <a:off x="4698094" y="687010"/>
              <a:ext cx="2561143" cy="567370"/>
              <a:chOff x="0" y="0"/>
              <a:chExt cx="504901" cy="111851"/>
            </a:xfrm>
          </p:grpSpPr>
          <p:sp>
            <p:nvSpPr>
              <p:cNvPr name="Freeform 22" id="22"/>
              <p:cNvSpPr/>
              <p:nvPr/>
            </p:nvSpPr>
            <p:spPr>
              <a:xfrm flipH="false" flipV="false" rot="0">
                <a:off x="0" y="0"/>
                <a:ext cx="504901" cy="111851"/>
              </a:xfrm>
              <a:custGeom>
                <a:avLst/>
                <a:gdLst/>
                <a:ahLst/>
                <a:cxnLst/>
                <a:rect r="r" b="b" t="t" l="l"/>
                <a:pathLst>
                  <a:path h="111851" w="504901">
                    <a:moveTo>
                      <a:pt x="0" y="0"/>
                    </a:moveTo>
                    <a:lnTo>
                      <a:pt x="504901" y="0"/>
                    </a:lnTo>
                    <a:lnTo>
                      <a:pt x="504901" y="111851"/>
                    </a:lnTo>
                    <a:lnTo>
                      <a:pt x="0" y="111851"/>
                    </a:lnTo>
                    <a:close/>
                  </a:path>
                </a:pathLst>
              </a:custGeom>
              <a:solidFill>
                <a:srgbClr val="C49279"/>
              </a:solidFill>
              <a:ln w="9525" cap="sq">
                <a:solidFill>
                  <a:srgbClr val="FFFFFF"/>
                </a:solidFill>
                <a:prstDash val="solid"/>
                <a:miter/>
              </a:ln>
            </p:spPr>
          </p:sp>
          <p:sp>
            <p:nvSpPr>
              <p:cNvPr name="TextBox 23" id="23"/>
              <p:cNvSpPr txBox="true"/>
              <p:nvPr/>
            </p:nvSpPr>
            <p:spPr>
              <a:xfrm>
                <a:off x="0" y="-28575"/>
                <a:ext cx="504901" cy="140426"/>
              </a:xfrm>
              <a:prstGeom prst="rect">
                <a:avLst/>
              </a:prstGeom>
            </p:spPr>
            <p:txBody>
              <a:bodyPr anchor="ctr" rtlCol="false" tIns="50800" lIns="50800" bIns="50800" rIns="50800"/>
              <a:lstStyle/>
              <a:p>
                <a:pPr algn="ctr" marL="0" indent="0" lvl="1">
                  <a:lnSpc>
                    <a:spcPts val="2379"/>
                  </a:lnSpc>
                  <a:spcBef>
                    <a:spcPct val="0"/>
                  </a:spcBef>
                </a:pPr>
                <a:r>
                  <a:rPr lang="en-US" sz="1699">
                    <a:solidFill>
                      <a:srgbClr val="000000"/>
                    </a:solidFill>
                    <a:latin typeface="Canva Sans"/>
                    <a:ea typeface="Canva Sans"/>
                    <a:cs typeface="Canva Sans"/>
                    <a:sym typeface="Canva Sans"/>
                  </a:rPr>
                  <a:t>Facts and Muth</a:t>
                </a:r>
              </a:p>
            </p:txBody>
          </p:sp>
        </p:grpSp>
        <p:grpSp>
          <p:nvGrpSpPr>
            <p:cNvPr name="Group 24" id="24"/>
            <p:cNvGrpSpPr/>
            <p:nvPr/>
          </p:nvGrpSpPr>
          <p:grpSpPr>
            <a:xfrm rot="0">
              <a:off x="2384460" y="687010"/>
              <a:ext cx="1981945" cy="567370"/>
              <a:chOff x="0" y="0"/>
              <a:chExt cx="390719" cy="111851"/>
            </a:xfrm>
          </p:grpSpPr>
          <p:sp>
            <p:nvSpPr>
              <p:cNvPr name="Freeform 25" id="25"/>
              <p:cNvSpPr/>
              <p:nvPr/>
            </p:nvSpPr>
            <p:spPr>
              <a:xfrm flipH="false" flipV="false" rot="0">
                <a:off x="0" y="0"/>
                <a:ext cx="390719" cy="111851"/>
              </a:xfrm>
              <a:custGeom>
                <a:avLst/>
                <a:gdLst/>
                <a:ahLst/>
                <a:cxnLst/>
                <a:rect r="r" b="b" t="t" l="l"/>
                <a:pathLst>
                  <a:path h="111851" w="390719">
                    <a:moveTo>
                      <a:pt x="0" y="0"/>
                    </a:moveTo>
                    <a:lnTo>
                      <a:pt x="390719" y="0"/>
                    </a:lnTo>
                    <a:lnTo>
                      <a:pt x="390719" y="111851"/>
                    </a:lnTo>
                    <a:lnTo>
                      <a:pt x="0" y="111851"/>
                    </a:lnTo>
                    <a:close/>
                  </a:path>
                </a:pathLst>
              </a:custGeom>
              <a:gradFill rotWithShape="true">
                <a:gsLst>
                  <a:gs pos="0">
                    <a:srgbClr val="CDFFD8">
                      <a:alpha val="100000"/>
                    </a:srgbClr>
                  </a:gs>
                  <a:gs pos="100000">
                    <a:srgbClr val="94B9FF">
                      <a:alpha val="100000"/>
                    </a:srgbClr>
                  </a:gs>
                </a:gsLst>
                <a:lin ang="0"/>
              </a:gradFill>
              <a:ln w="9525" cap="sq">
                <a:solidFill>
                  <a:srgbClr val="FFFFFF"/>
                </a:solidFill>
                <a:prstDash val="solid"/>
                <a:miter/>
              </a:ln>
            </p:spPr>
          </p:sp>
          <p:sp>
            <p:nvSpPr>
              <p:cNvPr name="TextBox 26" id="26"/>
              <p:cNvSpPr txBox="true"/>
              <p:nvPr/>
            </p:nvSpPr>
            <p:spPr>
              <a:xfrm>
                <a:off x="0" y="-28575"/>
                <a:ext cx="390719" cy="140426"/>
              </a:xfrm>
              <a:prstGeom prst="rect">
                <a:avLst/>
              </a:prstGeom>
            </p:spPr>
            <p:txBody>
              <a:bodyPr anchor="ctr" rtlCol="false" tIns="50800" lIns="50800" bIns="50800" rIns="50800"/>
              <a:lstStyle/>
              <a:p>
                <a:pPr algn="ctr" marL="0" indent="0" lvl="1">
                  <a:lnSpc>
                    <a:spcPts val="2379"/>
                  </a:lnSpc>
                  <a:spcBef>
                    <a:spcPct val="0"/>
                  </a:spcBef>
                </a:pPr>
                <a:r>
                  <a:rPr lang="en-US" sz="1699">
                    <a:solidFill>
                      <a:srgbClr val="000000"/>
                    </a:solidFill>
                    <a:latin typeface="Canva Sans"/>
                    <a:ea typeface="Canva Sans"/>
                    <a:cs typeface="Canva Sans"/>
                    <a:sym typeface="Canva Sans"/>
                  </a:rPr>
                  <a:t>Promotional</a:t>
                </a:r>
              </a:p>
            </p:txBody>
          </p:sp>
        </p:grpSp>
        <p:sp>
          <p:nvSpPr>
            <p:cNvPr name="TextBox 27" id="27"/>
            <p:cNvSpPr txBox="true"/>
            <p:nvPr/>
          </p:nvSpPr>
          <p:spPr>
            <a:xfrm rot="0">
              <a:off x="49911" y="57150"/>
              <a:ext cx="7020330" cy="484290"/>
            </a:xfrm>
            <a:prstGeom prst="rect">
              <a:avLst/>
            </a:prstGeom>
          </p:spPr>
          <p:txBody>
            <a:bodyPr anchor="t" rtlCol="false" tIns="0" lIns="0" bIns="0" rIns="0">
              <a:spAutoFit/>
            </a:bodyPr>
            <a:lstStyle/>
            <a:p>
              <a:pPr algn="l" marL="0" indent="0" lvl="0">
                <a:lnSpc>
                  <a:spcPts val="2592"/>
                </a:lnSpc>
              </a:pPr>
              <a:r>
                <a:rPr lang="en-US" sz="2700" strike="noStrike" u="none">
                  <a:solidFill>
                    <a:srgbClr val="000000"/>
                  </a:solidFill>
                  <a:latin typeface="Canva Sans"/>
                  <a:ea typeface="Canva Sans"/>
                  <a:cs typeface="Canva Sans"/>
                  <a:sym typeface="Canva Sans"/>
                </a:rPr>
                <a:t>CONTENT TYPE</a:t>
              </a:r>
            </a:p>
          </p:txBody>
        </p:sp>
        <p:grpSp>
          <p:nvGrpSpPr>
            <p:cNvPr name="Group 28" id="28"/>
            <p:cNvGrpSpPr/>
            <p:nvPr/>
          </p:nvGrpSpPr>
          <p:grpSpPr>
            <a:xfrm rot="0">
              <a:off x="7589437" y="687010"/>
              <a:ext cx="2303338" cy="567370"/>
              <a:chOff x="0" y="0"/>
              <a:chExt cx="454078" cy="111851"/>
            </a:xfrm>
          </p:grpSpPr>
          <p:sp>
            <p:nvSpPr>
              <p:cNvPr name="Freeform 29" id="29"/>
              <p:cNvSpPr/>
              <p:nvPr/>
            </p:nvSpPr>
            <p:spPr>
              <a:xfrm flipH="false" flipV="false" rot="0">
                <a:off x="0" y="0"/>
                <a:ext cx="454078" cy="111851"/>
              </a:xfrm>
              <a:custGeom>
                <a:avLst/>
                <a:gdLst/>
                <a:ahLst/>
                <a:cxnLst/>
                <a:rect r="r" b="b" t="t" l="l"/>
                <a:pathLst>
                  <a:path h="111851" w="454078">
                    <a:moveTo>
                      <a:pt x="0" y="0"/>
                    </a:moveTo>
                    <a:lnTo>
                      <a:pt x="454078" y="0"/>
                    </a:lnTo>
                    <a:lnTo>
                      <a:pt x="454078" y="111851"/>
                    </a:lnTo>
                    <a:lnTo>
                      <a:pt x="0" y="111851"/>
                    </a:lnTo>
                    <a:close/>
                  </a:path>
                </a:pathLst>
              </a:custGeom>
              <a:solidFill>
                <a:srgbClr val="E5E5DF"/>
              </a:solidFill>
              <a:ln w="9525" cap="sq">
                <a:solidFill>
                  <a:srgbClr val="FFFFFF"/>
                </a:solidFill>
                <a:prstDash val="solid"/>
                <a:miter/>
              </a:ln>
            </p:spPr>
          </p:sp>
          <p:sp>
            <p:nvSpPr>
              <p:cNvPr name="TextBox 30" id="30"/>
              <p:cNvSpPr txBox="true"/>
              <p:nvPr/>
            </p:nvSpPr>
            <p:spPr>
              <a:xfrm>
                <a:off x="0" y="-28575"/>
                <a:ext cx="454078" cy="140426"/>
              </a:xfrm>
              <a:prstGeom prst="rect">
                <a:avLst/>
              </a:prstGeom>
            </p:spPr>
            <p:txBody>
              <a:bodyPr anchor="ctr" rtlCol="false" tIns="50800" lIns="50800" bIns="50800" rIns="50800"/>
              <a:lstStyle/>
              <a:p>
                <a:pPr algn="ctr" marL="0" indent="0" lvl="1">
                  <a:lnSpc>
                    <a:spcPts val="2379"/>
                  </a:lnSpc>
                  <a:spcBef>
                    <a:spcPct val="0"/>
                  </a:spcBef>
                </a:pPr>
                <a:r>
                  <a:rPr lang="en-US" sz="1699">
                    <a:solidFill>
                      <a:srgbClr val="000000"/>
                    </a:solidFill>
                    <a:latin typeface="Canva Sans"/>
                    <a:ea typeface="Canva Sans"/>
                    <a:cs typeface="Canva Sans"/>
                    <a:sym typeface="Canva Sans"/>
                  </a:rPr>
                  <a:t>testimonial</a:t>
                </a:r>
              </a:p>
            </p:txBody>
          </p:sp>
        </p:grpSp>
      </p:grpSp>
      <p:grpSp>
        <p:nvGrpSpPr>
          <p:cNvPr name="Group 31" id="31"/>
          <p:cNvGrpSpPr/>
          <p:nvPr/>
        </p:nvGrpSpPr>
        <p:grpSpPr>
          <a:xfrm rot="0">
            <a:off x="8619139" y="9438174"/>
            <a:ext cx="2577674" cy="425527"/>
            <a:chOff x="0" y="0"/>
            <a:chExt cx="677547" cy="111851"/>
          </a:xfrm>
        </p:grpSpPr>
        <p:sp>
          <p:nvSpPr>
            <p:cNvPr name="Freeform 32" id="32"/>
            <p:cNvSpPr/>
            <p:nvPr/>
          </p:nvSpPr>
          <p:spPr>
            <a:xfrm flipH="false" flipV="false" rot="0">
              <a:off x="0" y="0"/>
              <a:ext cx="677547" cy="111851"/>
            </a:xfrm>
            <a:custGeom>
              <a:avLst/>
              <a:gdLst/>
              <a:ahLst/>
              <a:cxnLst/>
              <a:rect r="r" b="b" t="t" l="l"/>
              <a:pathLst>
                <a:path h="111851" w="677547">
                  <a:moveTo>
                    <a:pt x="0" y="0"/>
                  </a:moveTo>
                  <a:lnTo>
                    <a:pt x="677547" y="0"/>
                  </a:lnTo>
                  <a:lnTo>
                    <a:pt x="677547" y="111851"/>
                  </a:lnTo>
                  <a:lnTo>
                    <a:pt x="0" y="111851"/>
                  </a:lnTo>
                  <a:close/>
                </a:path>
              </a:pathLst>
            </a:custGeom>
            <a:gradFill rotWithShape="true">
              <a:gsLst>
                <a:gs pos="0">
                  <a:srgbClr val="5170FF">
                    <a:alpha val="100000"/>
                  </a:srgbClr>
                </a:gs>
                <a:gs pos="100000">
                  <a:srgbClr val="FF66C4">
                    <a:alpha val="100000"/>
                  </a:srgbClr>
                </a:gs>
              </a:gsLst>
              <a:lin ang="0"/>
            </a:gradFill>
            <a:ln w="9525" cap="sq">
              <a:solidFill>
                <a:srgbClr val="FFFFFF"/>
              </a:solidFill>
              <a:prstDash val="solid"/>
              <a:miter/>
            </a:ln>
          </p:spPr>
        </p:sp>
        <p:sp>
          <p:nvSpPr>
            <p:cNvPr name="TextBox 33" id="33"/>
            <p:cNvSpPr txBox="true"/>
            <p:nvPr/>
          </p:nvSpPr>
          <p:spPr>
            <a:xfrm>
              <a:off x="0" y="-28575"/>
              <a:ext cx="677547" cy="140426"/>
            </a:xfrm>
            <a:prstGeom prst="rect">
              <a:avLst/>
            </a:prstGeom>
          </p:spPr>
          <p:txBody>
            <a:bodyPr anchor="ctr" rtlCol="false" tIns="50800" lIns="50800" bIns="50800" rIns="50800"/>
            <a:lstStyle/>
            <a:p>
              <a:pPr algn="ctr" marL="0" indent="0" lvl="1">
                <a:lnSpc>
                  <a:spcPts val="2379"/>
                </a:lnSpc>
                <a:spcBef>
                  <a:spcPct val="0"/>
                </a:spcBef>
              </a:pPr>
              <a:r>
                <a:rPr lang="en-US" sz="1699">
                  <a:solidFill>
                    <a:srgbClr val="000000"/>
                  </a:solidFill>
                  <a:latin typeface="Canva Sans"/>
                  <a:ea typeface="Canva Sans"/>
                  <a:cs typeface="Canva Sans"/>
                  <a:sym typeface="Canva Sans"/>
                </a:rPr>
                <a:t>Before and After</a:t>
              </a:r>
            </a:p>
          </p:txBody>
        </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387A92"/>
        </a:solidFill>
      </p:bgPr>
    </p:bg>
    <p:spTree>
      <p:nvGrpSpPr>
        <p:cNvPr id="1" name=""/>
        <p:cNvGrpSpPr/>
        <p:nvPr/>
      </p:nvGrpSpPr>
      <p:grpSpPr>
        <a:xfrm>
          <a:off x="0" y="0"/>
          <a:ext cx="0" cy="0"/>
          <a:chOff x="0" y="0"/>
          <a:chExt cx="0" cy="0"/>
        </a:xfrm>
      </p:grpSpPr>
      <p:sp>
        <p:nvSpPr>
          <p:cNvPr name="Freeform 2" id="2"/>
          <p:cNvSpPr/>
          <p:nvPr/>
        </p:nvSpPr>
        <p:spPr>
          <a:xfrm flipH="false" flipV="false" rot="0">
            <a:off x="11208957" y="-1011147"/>
            <a:ext cx="2647750" cy="2647750"/>
          </a:xfrm>
          <a:custGeom>
            <a:avLst/>
            <a:gdLst/>
            <a:ahLst/>
            <a:cxnLst/>
            <a:rect r="r" b="b" t="t" l="l"/>
            <a:pathLst>
              <a:path h="2647750" w="2647750">
                <a:moveTo>
                  <a:pt x="0" y="0"/>
                </a:moveTo>
                <a:lnTo>
                  <a:pt x="2647750" y="0"/>
                </a:lnTo>
                <a:lnTo>
                  <a:pt x="2647750" y="2647750"/>
                </a:lnTo>
                <a:lnTo>
                  <a:pt x="0" y="26477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95175" y="8630507"/>
            <a:ext cx="2647750" cy="2647750"/>
          </a:xfrm>
          <a:custGeom>
            <a:avLst/>
            <a:gdLst/>
            <a:ahLst/>
            <a:cxnLst/>
            <a:rect r="r" b="b" t="t" l="l"/>
            <a:pathLst>
              <a:path h="2647750" w="2647750">
                <a:moveTo>
                  <a:pt x="0" y="0"/>
                </a:moveTo>
                <a:lnTo>
                  <a:pt x="2647750" y="0"/>
                </a:lnTo>
                <a:lnTo>
                  <a:pt x="2647750" y="2647751"/>
                </a:lnTo>
                <a:lnTo>
                  <a:pt x="0" y="264775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5085907" y="-779923"/>
            <a:ext cx="4008003" cy="4008003"/>
          </a:xfrm>
          <a:custGeom>
            <a:avLst/>
            <a:gdLst/>
            <a:ahLst/>
            <a:cxnLst/>
            <a:rect r="r" b="b" t="t" l="l"/>
            <a:pathLst>
              <a:path h="4008003" w="4008003">
                <a:moveTo>
                  <a:pt x="0" y="0"/>
                </a:moveTo>
                <a:lnTo>
                  <a:pt x="4008003" y="0"/>
                </a:lnTo>
                <a:lnTo>
                  <a:pt x="4008003" y="4008003"/>
                </a:lnTo>
                <a:lnTo>
                  <a:pt x="0" y="4008003"/>
                </a:lnTo>
                <a:lnTo>
                  <a:pt x="0" y="0"/>
                </a:lnTo>
                <a:close/>
              </a:path>
            </a:pathLst>
          </a:custGeom>
          <a:blipFill>
            <a:blip r:embed="rId4"/>
            <a:stretch>
              <a:fillRect l="0" t="0" r="0" b="0"/>
            </a:stretch>
          </a:blipFill>
        </p:spPr>
      </p:sp>
      <p:grpSp>
        <p:nvGrpSpPr>
          <p:cNvPr name="Group 5" id="5"/>
          <p:cNvGrpSpPr/>
          <p:nvPr/>
        </p:nvGrpSpPr>
        <p:grpSpPr>
          <a:xfrm rot="0">
            <a:off x="0" y="0"/>
            <a:ext cx="9144000" cy="1543050"/>
            <a:chOff x="0" y="0"/>
            <a:chExt cx="2408296" cy="406400"/>
          </a:xfrm>
        </p:grpSpPr>
        <p:sp>
          <p:nvSpPr>
            <p:cNvPr name="Freeform 6" id="6"/>
            <p:cNvSpPr/>
            <p:nvPr/>
          </p:nvSpPr>
          <p:spPr>
            <a:xfrm flipH="false" flipV="false" rot="0">
              <a:off x="0" y="0"/>
              <a:ext cx="2408296" cy="406400"/>
            </a:xfrm>
            <a:custGeom>
              <a:avLst/>
              <a:gdLst/>
              <a:ahLst/>
              <a:cxnLst/>
              <a:rect r="r" b="b" t="t" l="l"/>
              <a:pathLst>
                <a:path h="406400" w="2408296">
                  <a:moveTo>
                    <a:pt x="2205096" y="0"/>
                  </a:moveTo>
                  <a:lnTo>
                    <a:pt x="0" y="0"/>
                  </a:lnTo>
                  <a:lnTo>
                    <a:pt x="0" y="406400"/>
                  </a:lnTo>
                  <a:lnTo>
                    <a:pt x="2205096" y="406400"/>
                  </a:lnTo>
                  <a:lnTo>
                    <a:pt x="2408296" y="203200"/>
                  </a:lnTo>
                  <a:lnTo>
                    <a:pt x="2205096" y="0"/>
                  </a:lnTo>
                  <a:close/>
                </a:path>
              </a:pathLst>
            </a:custGeom>
            <a:solidFill>
              <a:srgbClr val="61A1BA"/>
            </a:solidFill>
          </p:spPr>
        </p:sp>
        <p:sp>
          <p:nvSpPr>
            <p:cNvPr name="TextBox 7" id="7"/>
            <p:cNvSpPr txBox="true"/>
            <p:nvPr/>
          </p:nvSpPr>
          <p:spPr>
            <a:xfrm>
              <a:off x="0" y="-38100"/>
              <a:ext cx="2293996" cy="444500"/>
            </a:xfrm>
            <a:prstGeom prst="rect">
              <a:avLst/>
            </a:prstGeom>
          </p:spPr>
          <p:txBody>
            <a:bodyPr anchor="ctr" rtlCol="false" tIns="50800" lIns="50800" bIns="50800" rIns="50800"/>
            <a:lstStyle/>
            <a:p>
              <a:pPr algn="ctr">
                <a:lnSpc>
                  <a:spcPts val="3375"/>
                </a:lnSpc>
              </a:pPr>
            </a:p>
          </p:txBody>
        </p:sp>
      </p:grpSp>
      <p:sp>
        <p:nvSpPr>
          <p:cNvPr name="Freeform 8" id="8"/>
          <p:cNvSpPr/>
          <p:nvPr/>
        </p:nvSpPr>
        <p:spPr>
          <a:xfrm flipH="false" flipV="false" rot="0">
            <a:off x="12697632" y="4337903"/>
            <a:ext cx="5060746" cy="5308436"/>
          </a:xfrm>
          <a:custGeom>
            <a:avLst/>
            <a:gdLst/>
            <a:ahLst/>
            <a:cxnLst/>
            <a:rect r="r" b="b" t="t" l="l"/>
            <a:pathLst>
              <a:path h="5308436" w="5060746">
                <a:moveTo>
                  <a:pt x="0" y="0"/>
                </a:moveTo>
                <a:lnTo>
                  <a:pt x="5060746" y="0"/>
                </a:lnTo>
                <a:lnTo>
                  <a:pt x="5060746" y="5308436"/>
                </a:lnTo>
                <a:lnTo>
                  <a:pt x="0" y="5308436"/>
                </a:lnTo>
                <a:lnTo>
                  <a:pt x="0" y="0"/>
                </a:lnTo>
                <a:close/>
              </a:path>
            </a:pathLst>
          </a:custGeom>
          <a:blipFill>
            <a:blip r:embed="rId5"/>
            <a:stretch>
              <a:fillRect l="0" t="-13556" r="0" b="-13556"/>
            </a:stretch>
          </a:blipFill>
          <a:ln w="114300" cap="rnd">
            <a:solidFill>
              <a:srgbClr val="61A1BA"/>
            </a:solidFill>
            <a:prstDash val="solid"/>
            <a:round/>
          </a:ln>
        </p:spPr>
      </p:sp>
      <p:sp>
        <p:nvSpPr>
          <p:cNvPr name="Freeform 9" id="9"/>
          <p:cNvSpPr/>
          <p:nvPr/>
        </p:nvSpPr>
        <p:spPr>
          <a:xfrm flipH="false" flipV="false" rot="0">
            <a:off x="751993" y="4337903"/>
            <a:ext cx="5413198" cy="5308436"/>
          </a:xfrm>
          <a:custGeom>
            <a:avLst/>
            <a:gdLst/>
            <a:ahLst/>
            <a:cxnLst/>
            <a:rect r="r" b="b" t="t" l="l"/>
            <a:pathLst>
              <a:path h="5308436" w="5413198">
                <a:moveTo>
                  <a:pt x="0" y="0"/>
                </a:moveTo>
                <a:lnTo>
                  <a:pt x="5413198" y="0"/>
                </a:lnTo>
                <a:lnTo>
                  <a:pt x="5413198" y="5308436"/>
                </a:lnTo>
                <a:lnTo>
                  <a:pt x="0" y="5308436"/>
                </a:lnTo>
                <a:lnTo>
                  <a:pt x="0" y="0"/>
                </a:lnTo>
                <a:close/>
              </a:path>
            </a:pathLst>
          </a:custGeom>
          <a:blipFill>
            <a:blip r:embed="rId6"/>
            <a:stretch>
              <a:fillRect l="0" t="-19149" r="0" b="-16814"/>
            </a:stretch>
          </a:blipFill>
          <a:ln w="152400" cap="rnd">
            <a:solidFill>
              <a:srgbClr val="61A1BA"/>
            </a:solidFill>
            <a:prstDash val="solid"/>
            <a:round/>
          </a:ln>
        </p:spPr>
      </p:sp>
      <p:sp>
        <p:nvSpPr>
          <p:cNvPr name="TextBox 10" id="10"/>
          <p:cNvSpPr txBox="true"/>
          <p:nvPr/>
        </p:nvSpPr>
        <p:spPr>
          <a:xfrm rot="0">
            <a:off x="0" y="207953"/>
            <a:ext cx="8300875" cy="1009717"/>
          </a:xfrm>
          <a:prstGeom prst="rect">
            <a:avLst/>
          </a:prstGeom>
        </p:spPr>
        <p:txBody>
          <a:bodyPr anchor="t" rtlCol="false" tIns="0" lIns="0" bIns="0" rIns="0">
            <a:spAutoFit/>
          </a:bodyPr>
          <a:lstStyle/>
          <a:p>
            <a:pPr algn="ctr">
              <a:lnSpc>
                <a:spcPts val="8399"/>
              </a:lnSpc>
              <a:spcBef>
                <a:spcPct val="0"/>
              </a:spcBef>
            </a:pPr>
            <a:r>
              <a:rPr lang="en-US" b="true" sz="5999">
                <a:solidFill>
                  <a:srgbClr val="000000"/>
                </a:solidFill>
                <a:latin typeface="Canva Sans Bold"/>
                <a:ea typeface="Canva Sans Bold"/>
                <a:cs typeface="Canva Sans Bold"/>
                <a:sym typeface="Canva Sans Bold"/>
              </a:rPr>
              <a:t>Introduction</a:t>
            </a:r>
          </a:p>
        </p:txBody>
      </p:sp>
      <p:sp>
        <p:nvSpPr>
          <p:cNvPr name="TextBox 11" id="11"/>
          <p:cNvSpPr txBox="true"/>
          <p:nvPr/>
        </p:nvSpPr>
        <p:spPr>
          <a:xfrm rot="0">
            <a:off x="921385" y="2000302"/>
            <a:ext cx="16337915" cy="1920375"/>
          </a:xfrm>
          <a:prstGeom prst="rect">
            <a:avLst/>
          </a:prstGeom>
        </p:spPr>
        <p:txBody>
          <a:bodyPr anchor="t" rtlCol="false" tIns="0" lIns="0" bIns="0" rIns="0">
            <a:spAutoFit/>
          </a:bodyPr>
          <a:lstStyle/>
          <a:p>
            <a:pPr algn="just">
              <a:lnSpc>
                <a:spcPts val="3892"/>
              </a:lnSpc>
              <a:spcBef>
                <a:spcPct val="0"/>
              </a:spcBef>
            </a:pPr>
            <a:r>
              <a:rPr lang="en-US" b="true" sz="2780" spc="166">
                <a:solidFill>
                  <a:srgbClr val="FFFFFF"/>
                </a:solidFill>
                <a:latin typeface="Canva Sans Bold"/>
                <a:ea typeface="Canva Sans Bold"/>
                <a:cs typeface="Canva Sans Bold"/>
                <a:sym typeface="Canva Sans Bold"/>
              </a:rPr>
              <a:t>We hold a digital marketing strategy for a Dental Clinic in Moharam-Bek , ALexandria for Dr. Ahmed Saeed Hammad, The page of the clinic was created on 2018 and was pause on 2019. We started working on the page starting from December 2024 to increase page followers and increase awareness.</a:t>
            </a:r>
          </a:p>
        </p:txBody>
      </p:sp>
      <p:sp>
        <p:nvSpPr>
          <p:cNvPr name="Freeform 12" id="12"/>
          <p:cNvSpPr/>
          <p:nvPr/>
        </p:nvSpPr>
        <p:spPr>
          <a:xfrm flipH="false" flipV="false" rot="0">
            <a:off x="6736475" y="4337903"/>
            <a:ext cx="5389657" cy="5308436"/>
          </a:xfrm>
          <a:custGeom>
            <a:avLst/>
            <a:gdLst/>
            <a:ahLst/>
            <a:cxnLst/>
            <a:rect r="r" b="b" t="t" l="l"/>
            <a:pathLst>
              <a:path h="5308436" w="5389657">
                <a:moveTo>
                  <a:pt x="0" y="0"/>
                </a:moveTo>
                <a:lnTo>
                  <a:pt x="5389657" y="0"/>
                </a:lnTo>
                <a:lnTo>
                  <a:pt x="5389657" y="5308436"/>
                </a:lnTo>
                <a:lnTo>
                  <a:pt x="0" y="5308436"/>
                </a:lnTo>
                <a:lnTo>
                  <a:pt x="0" y="0"/>
                </a:lnTo>
                <a:close/>
              </a:path>
            </a:pathLst>
          </a:custGeom>
          <a:blipFill>
            <a:blip r:embed="rId7"/>
            <a:stretch>
              <a:fillRect l="-64377" t="-19022" r="-57450" b="-7664"/>
            </a:stretch>
          </a:blipFill>
          <a:ln w="38100" cap="rnd">
            <a:solidFill>
              <a:srgbClr val="61A1BA"/>
            </a:solidFill>
            <a:prstDash val="solid"/>
            <a:round/>
          </a:ln>
        </p:spPr>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bg>
      <p:bgPr>
        <a:solidFill>
          <a:srgbClr val="387A92"/>
        </a:solidFill>
      </p:bgPr>
    </p:bg>
    <p:spTree>
      <p:nvGrpSpPr>
        <p:cNvPr id="1" name=""/>
        <p:cNvGrpSpPr/>
        <p:nvPr/>
      </p:nvGrpSpPr>
      <p:grpSpPr>
        <a:xfrm>
          <a:off x="0" y="0"/>
          <a:ext cx="0" cy="0"/>
          <a:chOff x="0" y="0"/>
          <a:chExt cx="0" cy="0"/>
        </a:xfrm>
      </p:grpSpPr>
      <p:sp>
        <p:nvSpPr>
          <p:cNvPr name="Freeform 2" id="2"/>
          <p:cNvSpPr/>
          <p:nvPr/>
        </p:nvSpPr>
        <p:spPr>
          <a:xfrm flipH="false" flipV="false" rot="0">
            <a:off x="16314182" y="8229600"/>
            <a:ext cx="1890236" cy="2057400"/>
          </a:xfrm>
          <a:custGeom>
            <a:avLst/>
            <a:gdLst/>
            <a:ahLst/>
            <a:cxnLst/>
            <a:rect r="r" b="b" t="t" l="l"/>
            <a:pathLst>
              <a:path h="2057400" w="1890236">
                <a:moveTo>
                  <a:pt x="0" y="0"/>
                </a:moveTo>
                <a:lnTo>
                  <a:pt x="1890236" y="0"/>
                </a:lnTo>
                <a:lnTo>
                  <a:pt x="1890236"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3258257" y="2700916"/>
            <a:ext cx="11771487" cy="4885167"/>
          </a:xfrm>
          <a:custGeom>
            <a:avLst/>
            <a:gdLst/>
            <a:ahLst/>
            <a:cxnLst/>
            <a:rect r="r" b="b" t="t" l="l"/>
            <a:pathLst>
              <a:path h="4885167" w="11771487">
                <a:moveTo>
                  <a:pt x="0" y="0"/>
                </a:moveTo>
                <a:lnTo>
                  <a:pt x="11771486" y="0"/>
                </a:lnTo>
                <a:lnTo>
                  <a:pt x="11771486" y="4885168"/>
                </a:lnTo>
                <a:lnTo>
                  <a:pt x="0" y="488516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5085907" y="-779923"/>
            <a:ext cx="4008003" cy="4008003"/>
          </a:xfrm>
          <a:custGeom>
            <a:avLst/>
            <a:gdLst/>
            <a:ahLst/>
            <a:cxnLst/>
            <a:rect r="r" b="b" t="t" l="l"/>
            <a:pathLst>
              <a:path h="4008003" w="4008003">
                <a:moveTo>
                  <a:pt x="0" y="0"/>
                </a:moveTo>
                <a:lnTo>
                  <a:pt x="4008003" y="0"/>
                </a:lnTo>
                <a:lnTo>
                  <a:pt x="4008003" y="4008003"/>
                </a:lnTo>
                <a:lnTo>
                  <a:pt x="0" y="4008003"/>
                </a:lnTo>
                <a:lnTo>
                  <a:pt x="0" y="0"/>
                </a:lnTo>
                <a:close/>
              </a:path>
            </a:pathLst>
          </a:custGeom>
          <a:blipFill>
            <a:blip r:embed="rId6"/>
            <a:stretch>
              <a:fillRect l="0" t="0" r="0" b="0"/>
            </a:stretch>
          </a:blipFill>
        </p:spPr>
      </p:sp>
      <p:sp>
        <p:nvSpPr>
          <p:cNvPr name="TextBox 5" id="5"/>
          <p:cNvSpPr txBox="true"/>
          <p:nvPr/>
        </p:nvSpPr>
        <p:spPr>
          <a:xfrm rot="0">
            <a:off x="5497215" y="4533883"/>
            <a:ext cx="7293571" cy="1219233"/>
          </a:xfrm>
          <a:prstGeom prst="rect">
            <a:avLst/>
          </a:prstGeom>
        </p:spPr>
        <p:txBody>
          <a:bodyPr anchor="t" rtlCol="false" tIns="0" lIns="0" bIns="0" rIns="0">
            <a:spAutoFit/>
          </a:bodyPr>
          <a:lstStyle/>
          <a:p>
            <a:pPr algn="ctr">
              <a:lnSpc>
                <a:spcPts val="9600"/>
              </a:lnSpc>
              <a:spcBef>
                <a:spcPct val="0"/>
              </a:spcBef>
            </a:pPr>
            <a:r>
              <a:rPr lang="en-US" b="true" sz="8000" spc="400">
                <a:solidFill>
                  <a:srgbClr val="000000"/>
                </a:solidFill>
                <a:latin typeface="Canva Sans Bold"/>
                <a:ea typeface="Canva Sans Bold"/>
                <a:cs typeface="Canva Sans Bold"/>
                <a:sym typeface="Canva Sans Bold"/>
              </a:rPr>
              <a:t>Posts Sample</a:t>
            </a: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bg>
      <p:bgPr>
        <a:solidFill>
          <a:srgbClr val="387A92"/>
        </a:solidFill>
      </p:bgPr>
    </p:bg>
    <p:spTree>
      <p:nvGrpSpPr>
        <p:cNvPr id="1" name=""/>
        <p:cNvGrpSpPr/>
        <p:nvPr/>
      </p:nvGrpSpPr>
      <p:grpSpPr>
        <a:xfrm>
          <a:off x="0" y="0"/>
          <a:ext cx="0" cy="0"/>
          <a:chOff x="0" y="0"/>
          <a:chExt cx="0" cy="0"/>
        </a:xfrm>
      </p:grpSpPr>
      <p:grpSp>
        <p:nvGrpSpPr>
          <p:cNvPr name="Group 2" id="2"/>
          <p:cNvGrpSpPr/>
          <p:nvPr/>
        </p:nvGrpSpPr>
        <p:grpSpPr>
          <a:xfrm rot="0">
            <a:off x="0" y="0"/>
            <a:ext cx="9144000" cy="1543050"/>
            <a:chOff x="0" y="0"/>
            <a:chExt cx="2408296" cy="406400"/>
          </a:xfrm>
        </p:grpSpPr>
        <p:sp>
          <p:nvSpPr>
            <p:cNvPr name="Freeform 3" id="3"/>
            <p:cNvSpPr/>
            <p:nvPr/>
          </p:nvSpPr>
          <p:spPr>
            <a:xfrm flipH="false" flipV="false" rot="0">
              <a:off x="0" y="0"/>
              <a:ext cx="2408296" cy="406400"/>
            </a:xfrm>
            <a:custGeom>
              <a:avLst/>
              <a:gdLst/>
              <a:ahLst/>
              <a:cxnLst/>
              <a:rect r="r" b="b" t="t" l="l"/>
              <a:pathLst>
                <a:path h="406400" w="2408296">
                  <a:moveTo>
                    <a:pt x="2205096" y="0"/>
                  </a:moveTo>
                  <a:lnTo>
                    <a:pt x="0" y="0"/>
                  </a:lnTo>
                  <a:lnTo>
                    <a:pt x="0" y="406400"/>
                  </a:lnTo>
                  <a:lnTo>
                    <a:pt x="2205096" y="406400"/>
                  </a:lnTo>
                  <a:lnTo>
                    <a:pt x="2408296" y="203200"/>
                  </a:lnTo>
                  <a:lnTo>
                    <a:pt x="2205096" y="0"/>
                  </a:lnTo>
                  <a:close/>
                </a:path>
              </a:pathLst>
            </a:custGeom>
            <a:solidFill>
              <a:srgbClr val="61A1BA"/>
            </a:solidFill>
          </p:spPr>
        </p:sp>
        <p:sp>
          <p:nvSpPr>
            <p:cNvPr name="TextBox 4" id="4"/>
            <p:cNvSpPr txBox="true"/>
            <p:nvPr/>
          </p:nvSpPr>
          <p:spPr>
            <a:xfrm>
              <a:off x="0" y="-38100"/>
              <a:ext cx="2293996" cy="444500"/>
            </a:xfrm>
            <a:prstGeom prst="rect">
              <a:avLst/>
            </a:prstGeom>
          </p:spPr>
          <p:txBody>
            <a:bodyPr anchor="ctr" rtlCol="false" tIns="50800" lIns="50800" bIns="50800" rIns="50800"/>
            <a:lstStyle/>
            <a:p>
              <a:pPr algn="ctr">
                <a:lnSpc>
                  <a:spcPts val="3375"/>
                </a:lnSpc>
              </a:pPr>
            </a:p>
          </p:txBody>
        </p:sp>
      </p:grpSp>
      <p:sp>
        <p:nvSpPr>
          <p:cNvPr name="Freeform 5" id="5"/>
          <p:cNvSpPr/>
          <p:nvPr/>
        </p:nvSpPr>
        <p:spPr>
          <a:xfrm flipH="false" flipV="false" rot="0">
            <a:off x="15085907" y="-779923"/>
            <a:ext cx="4008003" cy="4008003"/>
          </a:xfrm>
          <a:custGeom>
            <a:avLst/>
            <a:gdLst/>
            <a:ahLst/>
            <a:cxnLst/>
            <a:rect r="r" b="b" t="t" l="l"/>
            <a:pathLst>
              <a:path h="4008003" w="4008003">
                <a:moveTo>
                  <a:pt x="0" y="0"/>
                </a:moveTo>
                <a:lnTo>
                  <a:pt x="4008003" y="0"/>
                </a:lnTo>
                <a:lnTo>
                  <a:pt x="4008003" y="4008003"/>
                </a:lnTo>
                <a:lnTo>
                  <a:pt x="0" y="4008003"/>
                </a:lnTo>
                <a:lnTo>
                  <a:pt x="0" y="0"/>
                </a:lnTo>
                <a:close/>
              </a:path>
            </a:pathLst>
          </a:custGeom>
          <a:blipFill>
            <a:blip r:embed="rId2"/>
            <a:stretch>
              <a:fillRect l="0" t="0" r="0" b="0"/>
            </a:stretch>
          </a:blipFill>
        </p:spPr>
      </p:sp>
      <p:sp>
        <p:nvSpPr>
          <p:cNvPr name="Freeform 6" id="6"/>
          <p:cNvSpPr/>
          <p:nvPr/>
        </p:nvSpPr>
        <p:spPr>
          <a:xfrm flipH="false" flipV="false" rot="0">
            <a:off x="16397764" y="8229600"/>
            <a:ext cx="1890236" cy="2057400"/>
          </a:xfrm>
          <a:custGeom>
            <a:avLst/>
            <a:gdLst/>
            <a:ahLst/>
            <a:cxnLst/>
            <a:rect r="r" b="b" t="t" l="l"/>
            <a:pathLst>
              <a:path h="2057400" w="1890236">
                <a:moveTo>
                  <a:pt x="0" y="0"/>
                </a:moveTo>
                <a:lnTo>
                  <a:pt x="1890236" y="0"/>
                </a:lnTo>
                <a:lnTo>
                  <a:pt x="1890236" y="2057400"/>
                </a:lnTo>
                <a:lnTo>
                  <a:pt x="0" y="20574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7" id="7"/>
          <p:cNvGrpSpPr/>
          <p:nvPr/>
        </p:nvGrpSpPr>
        <p:grpSpPr>
          <a:xfrm rot="0">
            <a:off x="1354814" y="1543050"/>
            <a:ext cx="4431484" cy="4198683"/>
            <a:chOff x="0" y="0"/>
            <a:chExt cx="5908645" cy="5598244"/>
          </a:xfrm>
        </p:grpSpPr>
        <p:sp>
          <p:nvSpPr>
            <p:cNvPr name="Freeform 8" id="8"/>
            <p:cNvSpPr/>
            <p:nvPr/>
          </p:nvSpPr>
          <p:spPr>
            <a:xfrm flipH="false" flipV="false" rot="0">
              <a:off x="0" y="0"/>
              <a:ext cx="5908645" cy="5598244"/>
            </a:xfrm>
            <a:custGeom>
              <a:avLst/>
              <a:gdLst/>
              <a:ahLst/>
              <a:cxnLst/>
              <a:rect r="r" b="b" t="t" l="l"/>
              <a:pathLst>
                <a:path h="5598244" w="5908645">
                  <a:moveTo>
                    <a:pt x="0" y="0"/>
                  </a:moveTo>
                  <a:lnTo>
                    <a:pt x="5908645" y="0"/>
                  </a:lnTo>
                  <a:lnTo>
                    <a:pt x="5908645" y="5598244"/>
                  </a:lnTo>
                  <a:lnTo>
                    <a:pt x="0" y="5598244"/>
                  </a:lnTo>
                  <a:lnTo>
                    <a:pt x="0" y="0"/>
                  </a:lnTo>
                  <a:close/>
                </a:path>
              </a:pathLst>
            </a:custGeom>
            <a:blipFill>
              <a:blip r:embed="rId5"/>
              <a:stretch>
                <a:fillRect l="0" t="0" r="0" b="0"/>
              </a:stretch>
            </a:blipFill>
          </p:spPr>
        </p:sp>
      </p:grpSp>
      <p:grpSp>
        <p:nvGrpSpPr>
          <p:cNvPr name="Group 9" id="9"/>
          <p:cNvGrpSpPr/>
          <p:nvPr/>
        </p:nvGrpSpPr>
        <p:grpSpPr>
          <a:xfrm rot="0">
            <a:off x="10653065" y="1224079"/>
            <a:ext cx="7634935" cy="4342624"/>
            <a:chOff x="0" y="0"/>
            <a:chExt cx="10179914" cy="5790165"/>
          </a:xfrm>
        </p:grpSpPr>
        <p:sp>
          <p:nvSpPr>
            <p:cNvPr name="Freeform 10" id="10"/>
            <p:cNvSpPr/>
            <p:nvPr/>
          </p:nvSpPr>
          <p:spPr>
            <a:xfrm flipH="false" flipV="false" rot="0">
              <a:off x="0" y="0"/>
              <a:ext cx="10179914" cy="5790165"/>
            </a:xfrm>
            <a:custGeom>
              <a:avLst/>
              <a:gdLst/>
              <a:ahLst/>
              <a:cxnLst/>
              <a:rect r="r" b="b" t="t" l="l"/>
              <a:pathLst>
                <a:path h="5790165" w="10179914">
                  <a:moveTo>
                    <a:pt x="0" y="0"/>
                  </a:moveTo>
                  <a:lnTo>
                    <a:pt x="10179914" y="0"/>
                  </a:lnTo>
                  <a:lnTo>
                    <a:pt x="10179914" y="5790165"/>
                  </a:lnTo>
                  <a:lnTo>
                    <a:pt x="0" y="5790165"/>
                  </a:lnTo>
                  <a:lnTo>
                    <a:pt x="0" y="0"/>
                  </a:lnTo>
                  <a:close/>
                </a:path>
              </a:pathLst>
            </a:custGeom>
            <a:blipFill>
              <a:blip r:embed="rId6"/>
              <a:stretch>
                <a:fillRect l="0" t="0" r="0" b="0"/>
              </a:stretch>
            </a:blipFill>
          </p:spPr>
        </p:sp>
      </p:grpSp>
      <p:sp>
        <p:nvSpPr>
          <p:cNvPr name="TextBox 11" id="11"/>
          <p:cNvSpPr txBox="true"/>
          <p:nvPr/>
        </p:nvSpPr>
        <p:spPr>
          <a:xfrm rot="0">
            <a:off x="1354814" y="214279"/>
            <a:ext cx="5390555" cy="1009717"/>
          </a:xfrm>
          <a:prstGeom prst="rect">
            <a:avLst/>
          </a:prstGeom>
        </p:spPr>
        <p:txBody>
          <a:bodyPr anchor="t" rtlCol="false" tIns="0" lIns="0" bIns="0" rIns="0">
            <a:spAutoFit/>
          </a:bodyPr>
          <a:lstStyle/>
          <a:p>
            <a:pPr algn="ctr">
              <a:lnSpc>
                <a:spcPts val="8399"/>
              </a:lnSpc>
              <a:spcBef>
                <a:spcPct val="0"/>
              </a:spcBef>
            </a:pPr>
            <a:r>
              <a:rPr lang="en-US" b="true" sz="5999">
                <a:solidFill>
                  <a:srgbClr val="000000"/>
                </a:solidFill>
                <a:latin typeface="Canva Sans Bold"/>
                <a:ea typeface="Canva Sans Bold"/>
                <a:cs typeface="Canva Sans Bold"/>
                <a:sym typeface="Canva Sans Bold"/>
              </a:rPr>
              <a:t>Posts Samples</a:t>
            </a:r>
          </a:p>
        </p:txBody>
      </p:sp>
      <p:sp>
        <p:nvSpPr>
          <p:cNvPr name="TextBox 12" id="12"/>
          <p:cNvSpPr txBox="true"/>
          <p:nvPr/>
        </p:nvSpPr>
        <p:spPr>
          <a:xfrm rot="0">
            <a:off x="759393" y="5745076"/>
            <a:ext cx="17528607" cy="2635349"/>
          </a:xfrm>
          <a:prstGeom prst="rect">
            <a:avLst/>
          </a:prstGeom>
        </p:spPr>
        <p:txBody>
          <a:bodyPr anchor="t" rtlCol="false" tIns="0" lIns="0" bIns="0" rIns="0">
            <a:spAutoFit/>
          </a:bodyPr>
          <a:lstStyle/>
          <a:p>
            <a:pPr algn="ctr">
              <a:lnSpc>
                <a:spcPts val="7000"/>
              </a:lnSpc>
            </a:pPr>
            <a:r>
              <a:rPr lang="en-US" sz="5000" b="true">
                <a:solidFill>
                  <a:srgbClr val="000000"/>
                </a:solidFill>
                <a:latin typeface="Canva Sans Bold"/>
                <a:ea typeface="Canva Sans Bold"/>
                <a:cs typeface="Canva Sans Bold"/>
                <a:sym typeface="Canva Sans Bold"/>
              </a:rPr>
              <a:t>Our posts include image posts ,reels , stories and videos </a:t>
            </a:r>
          </a:p>
          <a:p>
            <a:pPr algn="ctr">
              <a:lnSpc>
                <a:spcPts val="7000"/>
              </a:lnSpc>
              <a:spcBef>
                <a:spcPct val="0"/>
              </a:spcBef>
            </a:pPr>
            <a:r>
              <a:rPr lang="en-US" b="true" sz="5000">
                <a:solidFill>
                  <a:srgbClr val="000000"/>
                </a:solidFill>
                <a:latin typeface="Canva Sans Bold"/>
                <a:ea typeface="Canva Sans Bold"/>
                <a:cs typeface="Canva Sans Bold"/>
                <a:sym typeface="Canva Sans Bold"/>
              </a:rPr>
              <a:t>Each type of them include educational, promotional  before/after and testimonial. </a:t>
            </a: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bg>
      <p:bgPr>
        <a:solidFill>
          <a:srgbClr val="387A92"/>
        </a:solidFill>
      </p:bgPr>
    </p:bg>
    <p:spTree>
      <p:nvGrpSpPr>
        <p:cNvPr id="1" name=""/>
        <p:cNvGrpSpPr/>
        <p:nvPr/>
      </p:nvGrpSpPr>
      <p:grpSpPr>
        <a:xfrm>
          <a:off x="0" y="0"/>
          <a:ext cx="0" cy="0"/>
          <a:chOff x="0" y="0"/>
          <a:chExt cx="0" cy="0"/>
        </a:xfrm>
      </p:grpSpPr>
      <p:grpSp>
        <p:nvGrpSpPr>
          <p:cNvPr name="Group 2" id="2"/>
          <p:cNvGrpSpPr/>
          <p:nvPr/>
        </p:nvGrpSpPr>
        <p:grpSpPr>
          <a:xfrm rot="0">
            <a:off x="0" y="0"/>
            <a:ext cx="9595481" cy="1543050"/>
            <a:chOff x="0" y="0"/>
            <a:chExt cx="2527205" cy="406400"/>
          </a:xfrm>
        </p:grpSpPr>
        <p:sp>
          <p:nvSpPr>
            <p:cNvPr name="Freeform 3" id="3"/>
            <p:cNvSpPr/>
            <p:nvPr/>
          </p:nvSpPr>
          <p:spPr>
            <a:xfrm flipH="false" flipV="false" rot="0">
              <a:off x="0" y="0"/>
              <a:ext cx="2527205" cy="406400"/>
            </a:xfrm>
            <a:custGeom>
              <a:avLst/>
              <a:gdLst/>
              <a:ahLst/>
              <a:cxnLst/>
              <a:rect r="r" b="b" t="t" l="l"/>
              <a:pathLst>
                <a:path h="406400" w="2527205">
                  <a:moveTo>
                    <a:pt x="2324005" y="0"/>
                  </a:moveTo>
                  <a:lnTo>
                    <a:pt x="0" y="0"/>
                  </a:lnTo>
                  <a:lnTo>
                    <a:pt x="0" y="406400"/>
                  </a:lnTo>
                  <a:lnTo>
                    <a:pt x="2324005" y="406400"/>
                  </a:lnTo>
                  <a:lnTo>
                    <a:pt x="2527205" y="203200"/>
                  </a:lnTo>
                  <a:lnTo>
                    <a:pt x="2324005" y="0"/>
                  </a:lnTo>
                  <a:close/>
                </a:path>
              </a:pathLst>
            </a:custGeom>
            <a:solidFill>
              <a:srgbClr val="61A1BA"/>
            </a:solidFill>
          </p:spPr>
        </p:sp>
        <p:sp>
          <p:nvSpPr>
            <p:cNvPr name="TextBox 4" id="4"/>
            <p:cNvSpPr txBox="true"/>
            <p:nvPr/>
          </p:nvSpPr>
          <p:spPr>
            <a:xfrm>
              <a:off x="0" y="-38100"/>
              <a:ext cx="2412905" cy="444500"/>
            </a:xfrm>
            <a:prstGeom prst="rect">
              <a:avLst/>
            </a:prstGeom>
          </p:spPr>
          <p:txBody>
            <a:bodyPr anchor="ctr" rtlCol="false" tIns="50800" lIns="50800" bIns="50800" rIns="50800"/>
            <a:lstStyle/>
            <a:p>
              <a:pPr algn="ctr">
                <a:lnSpc>
                  <a:spcPts val="3375"/>
                </a:lnSpc>
              </a:pPr>
            </a:p>
          </p:txBody>
        </p:sp>
      </p:grpSp>
      <p:sp>
        <p:nvSpPr>
          <p:cNvPr name="Freeform 5" id="5"/>
          <p:cNvSpPr/>
          <p:nvPr/>
        </p:nvSpPr>
        <p:spPr>
          <a:xfrm flipH="false" flipV="false" rot="0">
            <a:off x="15255299" y="-975301"/>
            <a:ext cx="4008003" cy="4008003"/>
          </a:xfrm>
          <a:custGeom>
            <a:avLst/>
            <a:gdLst/>
            <a:ahLst/>
            <a:cxnLst/>
            <a:rect r="r" b="b" t="t" l="l"/>
            <a:pathLst>
              <a:path h="4008003" w="4008003">
                <a:moveTo>
                  <a:pt x="0" y="0"/>
                </a:moveTo>
                <a:lnTo>
                  <a:pt x="4008002" y="0"/>
                </a:lnTo>
                <a:lnTo>
                  <a:pt x="4008002" y="4008002"/>
                </a:lnTo>
                <a:lnTo>
                  <a:pt x="0" y="4008002"/>
                </a:lnTo>
                <a:lnTo>
                  <a:pt x="0" y="0"/>
                </a:lnTo>
                <a:close/>
              </a:path>
            </a:pathLst>
          </a:custGeom>
          <a:blipFill>
            <a:blip r:embed="rId2"/>
            <a:stretch>
              <a:fillRect l="0" t="0" r="0" b="0"/>
            </a:stretch>
          </a:blipFill>
        </p:spPr>
      </p:sp>
      <p:sp>
        <p:nvSpPr>
          <p:cNvPr name="Freeform 6" id="6"/>
          <p:cNvSpPr/>
          <p:nvPr/>
        </p:nvSpPr>
        <p:spPr>
          <a:xfrm flipH="false" flipV="false" rot="0">
            <a:off x="13350848" y="1567453"/>
            <a:ext cx="4131732" cy="6872577"/>
          </a:xfrm>
          <a:custGeom>
            <a:avLst/>
            <a:gdLst/>
            <a:ahLst/>
            <a:cxnLst/>
            <a:rect r="r" b="b" t="t" l="l"/>
            <a:pathLst>
              <a:path h="6872577" w="4131732">
                <a:moveTo>
                  <a:pt x="0" y="0"/>
                </a:moveTo>
                <a:lnTo>
                  <a:pt x="4131732" y="0"/>
                </a:lnTo>
                <a:lnTo>
                  <a:pt x="4131732" y="6872576"/>
                </a:lnTo>
                <a:lnTo>
                  <a:pt x="0" y="6872576"/>
                </a:lnTo>
                <a:lnTo>
                  <a:pt x="0" y="0"/>
                </a:lnTo>
                <a:close/>
              </a:path>
            </a:pathLst>
          </a:custGeom>
          <a:blipFill>
            <a:blip r:embed="rId3"/>
            <a:stretch>
              <a:fillRect l="-158" t="-9216" r="-158" b="-346"/>
            </a:stretch>
          </a:blipFill>
          <a:ln w="95250" cap="rnd">
            <a:solidFill>
              <a:srgbClr val="02556B"/>
            </a:solidFill>
            <a:prstDash val="solid"/>
            <a:round/>
          </a:ln>
        </p:spPr>
      </p:sp>
      <p:sp>
        <p:nvSpPr>
          <p:cNvPr name="Freeform 7" id="7"/>
          <p:cNvSpPr/>
          <p:nvPr/>
        </p:nvSpPr>
        <p:spPr>
          <a:xfrm flipH="false" flipV="false" rot="0">
            <a:off x="16397764" y="8229600"/>
            <a:ext cx="1890236" cy="2057400"/>
          </a:xfrm>
          <a:custGeom>
            <a:avLst/>
            <a:gdLst/>
            <a:ahLst/>
            <a:cxnLst/>
            <a:rect r="r" b="b" t="t" l="l"/>
            <a:pathLst>
              <a:path h="2057400" w="1890236">
                <a:moveTo>
                  <a:pt x="0" y="0"/>
                </a:moveTo>
                <a:lnTo>
                  <a:pt x="1890236" y="0"/>
                </a:lnTo>
                <a:lnTo>
                  <a:pt x="1890236" y="2057400"/>
                </a:lnTo>
                <a:lnTo>
                  <a:pt x="0" y="20574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1544899" y="1567453"/>
            <a:ext cx="4335504" cy="6872577"/>
          </a:xfrm>
          <a:custGeom>
            <a:avLst/>
            <a:gdLst/>
            <a:ahLst/>
            <a:cxnLst/>
            <a:rect r="r" b="b" t="t" l="l"/>
            <a:pathLst>
              <a:path h="6872577" w="4335504">
                <a:moveTo>
                  <a:pt x="0" y="0"/>
                </a:moveTo>
                <a:lnTo>
                  <a:pt x="4335504" y="0"/>
                </a:lnTo>
                <a:lnTo>
                  <a:pt x="4335504" y="6872576"/>
                </a:lnTo>
                <a:lnTo>
                  <a:pt x="0" y="6872576"/>
                </a:lnTo>
                <a:lnTo>
                  <a:pt x="0" y="0"/>
                </a:lnTo>
                <a:close/>
              </a:path>
            </a:pathLst>
          </a:custGeom>
          <a:blipFill>
            <a:blip r:embed="rId6"/>
            <a:stretch>
              <a:fillRect l="0" t="0" r="0" b="0"/>
            </a:stretch>
          </a:blipFill>
          <a:ln w="95250" cap="rnd">
            <a:solidFill>
              <a:srgbClr val="02556B"/>
            </a:solidFill>
            <a:prstDash val="solid"/>
            <a:round/>
          </a:ln>
        </p:spPr>
      </p:sp>
      <p:sp>
        <p:nvSpPr>
          <p:cNvPr name="Freeform 9" id="9"/>
          <p:cNvSpPr/>
          <p:nvPr/>
        </p:nvSpPr>
        <p:spPr>
          <a:xfrm flipH="false" flipV="false" rot="0">
            <a:off x="7394775" y="1543050"/>
            <a:ext cx="4368761" cy="6896979"/>
          </a:xfrm>
          <a:custGeom>
            <a:avLst/>
            <a:gdLst/>
            <a:ahLst/>
            <a:cxnLst/>
            <a:rect r="r" b="b" t="t" l="l"/>
            <a:pathLst>
              <a:path h="6896979" w="4368761">
                <a:moveTo>
                  <a:pt x="0" y="0"/>
                </a:moveTo>
                <a:lnTo>
                  <a:pt x="4368761" y="0"/>
                </a:lnTo>
                <a:lnTo>
                  <a:pt x="4368761" y="6896979"/>
                </a:lnTo>
                <a:lnTo>
                  <a:pt x="0" y="6896979"/>
                </a:lnTo>
                <a:lnTo>
                  <a:pt x="0" y="0"/>
                </a:lnTo>
                <a:close/>
              </a:path>
            </a:pathLst>
          </a:custGeom>
          <a:blipFill>
            <a:blip r:embed="rId7"/>
            <a:stretch>
              <a:fillRect l="0" t="0" r="0" b="0"/>
            </a:stretch>
          </a:blipFill>
          <a:ln w="95250" cap="rnd">
            <a:solidFill>
              <a:srgbClr val="02556B"/>
            </a:solidFill>
            <a:prstDash val="solid"/>
            <a:round/>
          </a:ln>
        </p:spPr>
      </p:sp>
      <p:sp>
        <p:nvSpPr>
          <p:cNvPr name="TextBox 10" id="10"/>
          <p:cNvSpPr txBox="true"/>
          <p:nvPr/>
        </p:nvSpPr>
        <p:spPr>
          <a:xfrm rot="0">
            <a:off x="338379" y="195412"/>
            <a:ext cx="8805621" cy="1028667"/>
          </a:xfrm>
          <a:prstGeom prst="rect">
            <a:avLst/>
          </a:prstGeom>
        </p:spPr>
        <p:txBody>
          <a:bodyPr anchor="t" rtlCol="false" tIns="0" lIns="0" bIns="0" rIns="0">
            <a:spAutoFit/>
          </a:bodyPr>
          <a:lstStyle/>
          <a:p>
            <a:pPr algn="ctr">
              <a:lnSpc>
                <a:spcPts val="8400"/>
              </a:lnSpc>
              <a:spcBef>
                <a:spcPct val="0"/>
              </a:spcBef>
            </a:pPr>
            <a:r>
              <a:rPr lang="en-US" b="true" sz="6000">
                <a:solidFill>
                  <a:srgbClr val="000000"/>
                </a:solidFill>
                <a:latin typeface="Canva Sans Bold"/>
                <a:ea typeface="Canva Sans Bold"/>
                <a:cs typeface="Canva Sans Bold"/>
                <a:sym typeface="Canva Sans Bold"/>
              </a:rPr>
              <a:t>Facebook Posts Sample</a:t>
            </a:r>
          </a:p>
        </p:txBody>
      </p:sp>
      <p:grpSp>
        <p:nvGrpSpPr>
          <p:cNvPr name="Group 11" id="11"/>
          <p:cNvGrpSpPr/>
          <p:nvPr/>
        </p:nvGrpSpPr>
        <p:grpSpPr>
          <a:xfrm rot="0">
            <a:off x="1780915" y="8754354"/>
            <a:ext cx="3863472" cy="678755"/>
            <a:chOff x="0" y="0"/>
            <a:chExt cx="1017540" cy="178767"/>
          </a:xfrm>
        </p:grpSpPr>
        <p:sp>
          <p:nvSpPr>
            <p:cNvPr name="Freeform 12" id="12"/>
            <p:cNvSpPr/>
            <p:nvPr/>
          </p:nvSpPr>
          <p:spPr>
            <a:xfrm flipH="false" flipV="false" rot="0">
              <a:off x="0" y="0"/>
              <a:ext cx="1017540" cy="178767"/>
            </a:xfrm>
            <a:custGeom>
              <a:avLst/>
              <a:gdLst/>
              <a:ahLst/>
              <a:cxnLst/>
              <a:rect r="r" b="b" t="t" l="l"/>
              <a:pathLst>
                <a:path h="178767" w="1017540">
                  <a:moveTo>
                    <a:pt x="89383" y="0"/>
                  </a:moveTo>
                  <a:lnTo>
                    <a:pt x="928156" y="0"/>
                  </a:lnTo>
                  <a:cubicBezTo>
                    <a:pt x="951862" y="0"/>
                    <a:pt x="974597" y="9417"/>
                    <a:pt x="991360" y="26180"/>
                  </a:cubicBezTo>
                  <a:cubicBezTo>
                    <a:pt x="1008123" y="42942"/>
                    <a:pt x="1017540" y="65677"/>
                    <a:pt x="1017540" y="89383"/>
                  </a:cubicBezTo>
                  <a:lnTo>
                    <a:pt x="1017540" y="89383"/>
                  </a:lnTo>
                  <a:cubicBezTo>
                    <a:pt x="1017540" y="113089"/>
                    <a:pt x="1008123" y="135824"/>
                    <a:pt x="991360" y="152587"/>
                  </a:cubicBezTo>
                  <a:cubicBezTo>
                    <a:pt x="974597" y="169350"/>
                    <a:pt x="951862" y="178767"/>
                    <a:pt x="928156" y="178767"/>
                  </a:cubicBezTo>
                  <a:lnTo>
                    <a:pt x="89383" y="178767"/>
                  </a:lnTo>
                  <a:cubicBezTo>
                    <a:pt x="65677" y="178767"/>
                    <a:pt x="42942" y="169350"/>
                    <a:pt x="26180" y="152587"/>
                  </a:cubicBezTo>
                  <a:cubicBezTo>
                    <a:pt x="9417" y="135824"/>
                    <a:pt x="0" y="113089"/>
                    <a:pt x="0" y="89383"/>
                  </a:cubicBezTo>
                  <a:lnTo>
                    <a:pt x="0" y="89383"/>
                  </a:lnTo>
                  <a:cubicBezTo>
                    <a:pt x="0" y="65677"/>
                    <a:pt x="9417" y="42942"/>
                    <a:pt x="26180" y="26180"/>
                  </a:cubicBezTo>
                  <a:cubicBezTo>
                    <a:pt x="42942" y="9417"/>
                    <a:pt x="65677" y="0"/>
                    <a:pt x="89383" y="0"/>
                  </a:cubicBezTo>
                  <a:close/>
                </a:path>
              </a:pathLst>
            </a:custGeom>
            <a:solidFill>
              <a:srgbClr val="FDFDFD"/>
            </a:solidFill>
          </p:spPr>
        </p:sp>
        <p:sp>
          <p:nvSpPr>
            <p:cNvPr name="TextBox 13" id="13"/>
            <p:cNvSpPr txBox="true"/>
            <p:nvPr/>
          </p:nvSpPr>
          <p:spPr>
            <a:xfrm>
              <a:off x="0" y="-38100"/>
              <a:ext cx="1017540" cy="216867"/>
            </a:xfrm>
            <a:prstGeom prst="rect">
              <a:avLst/>
            </a:prstGeom>
          </p:spPr>
          <p:txBody>
            <a:bodyPr anchor="ctr" rtlCol="false" tIns="50800" lIns="50800" bIns="50800" rIns="50800"/>
            <a:lstStyle/>
            <a:p>
              <a:pPr algn="ctr">
                <a:lnSpc>
                  <a:spcPts val="3375"/>
                </a:lnSpc>
              </a:pPr>
            </a:p>
          </p:txBody>
        </p:sp>
      </p:grpSp>
      <p:grpSp>
        <p:nvGrpSpPr>
          <p:cNvPr name="Group 14" id="14"/>
          <p:cNvGrpSpPr/>
          <p:nvPr/>
        </p:nvGrpSpPr>
        <p:grpSpPr>
          <a:xfrm rot="0">
            <a:off x="7647420" y="8754354"/>
            <a:ext cx="3863472" cy="678755"/>
            <a:chOff x="0" y="0"/>
            <a:chExt cx="1017540" cy="178767"/>
          </a:xfrm>
        </p:grpSpPr>
        <p:sp>
          <p:nvSpPr>
            <p:cNvPr name="Freeform 15" id="15"/>
            <p:cNvSpPr/>
            <p:nvPr/>
          </p:nvSpPr>
          <p:spPr>
            <a:xfrm flipH="false" flipV="false" rot="0">
              <a:off x="0" y="0"/>
              <a:ext cx="1017540" cy="178767"/>
            </a:xfrm>
            <a:custGeom>
              <a:avLst/>
              <a:gdLst/>
              <a:ahLst/>
              <a:cxnLst/>
              <a:rect r="r" b="b" t="t" l="l"/>
              <a:pathLst>
                <a:path h="178767" w="1017540">
                  <a:moveTo>
                    <a:pt x="89383" y="0"/>
                  </a:moveTo>
                  <a:lnTo>
                    <a:pt x="928156" y="0"/>
                  </a:lnTo>
                  <a:cubicBezTo>
                    <a:pt x="951862" y="0"/>
                    <a:pt x="974597" y="9417"/>
                    <a:pt x="991360" y="26180"/>
                  </a:cubicBezTo>
                  <a:cubicBezTo>
                    <a:pt x="1008123" y="42942"/>
                    <a:pt x="1017540" y="65677"/>
                    <a:pt x="1017540" y="89383"/>
                  </a:cubicBezTo>
                  <a:lnTo>
                    <a:pt x="1017540" y="89383"/>
                  </a:lnTo>
                  <a:cubicBezTo>
                    <a:pt x="1017540" y="113089"/>
                    <a:pt x="1008123" y="135824"/>
                    <a:pt x="991360" y="152587"/>
                  </a:cubicBezTo>
                  <a:cubicBezTo>
                    <a:pt x="974597" y="169350"/>
                    <a:pt x="951862" y="178767"/>
                    <a:pt x="928156" y="178767"/>
                  </a:cubicBezTo>
                  <a:lnTo>
                    <a:pt x="89383" y="178767"/>
                  </a:lnTo>
                  <a:cubicBezTo>
                    <a:pt x="65677" y="178767"/>
                    <a:pt x="42942" y="169350"/>
                    <a:pt x="26180" y="152587"/>
                  </a:cubicBezTo>
                  <a:cubicBezTo>
                    <a:pt x="9417" y="135824"/>
                    <a:pt x="0" y="113089"/>
                    <a:pt x="0" y="89383"/>
                  </a:cubicBezTo>
                  <a:lnTo>
                    <a:pt x="0" y="89383"/>
                  </a:lnTo>
                  <a:cubicBezTo>
                    <a:pt x="0" y="65677"/>
                    <a:pt x="9417" y="42942"/>
                    <a:pt x="26180" y="26180"/>
                  </a:cubicBezTo>
                  <a:cubicBezTo>
                    <a:pt x="42942" y="9417"/>
                    <a:pt x="65677" y="0"/>
                    <a:pt x="89383" y="0"/>
                  </a:cubicBezTo>
                  <a:close/>
                </a:path>
              </a:pathLst>
            </a:custGeom>
            <a:solidFill>
              <a:srgbClr val="FFFFFF"/>
            </a:solidFill>
          </p:spPr>
        </p:sp>
        <p:sp>
          <p:nvSpPr>
            <p:cNvPr name="TextBox 16" id="16"/>
            <p:cNvSpPr txBox="true"/>
            <p:nvPr/>
          </p:nvSpPr>
          <p:spPr>
            <a:xfrm>
              <a:off x="0" y="-38100"/>
              <a:ext cx="1017540" cy="216867"/>
            </a:xfrm>
            <a:prstGeom prst="rect">
              <a:avLst/>
            </a:prstGeom>
          </p:spPr>
          <p:txBody>
            <a:bodyPr anchor="ctr" rtlCol="false" tIns="50800" lIns="50800" bIns="50800" rIns="50800"/>
            <a:lstStyle/>
            <a:p>
              <a:pPr algn="ctr">
                <a:lnSpc>
                  <a:spcPts val="3375"/>
                </a:lnSpc>
              </a:pPr>
            </a:p>
          </p:txBody>
        </p:sp>
      </p:grpSp>
      <p:grpSp>
        <p:nvGrpSpPr>
          <p:cNvPr name="Group 17" id="17"/>
          <p:cNvGrpSpPr/>
          <p:nvPr/>
        </p:nvGrpSpPr>
        <p:grpSpPr>
          <a:xfrm rot="0">
            <a:off x="13484978" y="8731945"/>
            <a:ext cx="3863472" cy="678755"/>
            <a:chOff x="0" y="0"/>
            <a:chExt cx="1017540" cy="178767"/>
          </a:xfrm>
        </p:grpSpPr>
        <p:sp>
          <p:nvSpPr>
            <p:cNvPr name="Freeform 18" id="18"/>
            <p:cNvSpPr/>
            <p:nvPr/>
          </p:nvSpPr>
          <p:spPr>
            <a:xfrm flipH="false" flipV="false" rot="0">
              <a:off x="0" y="0"/>
              <a:ext cx="1017540" cy="178767"/>
            </a:xfrm>
            <a:custGeom>
              <a:avLst/>
              <a:gdLst/>
              <a:ahLst/>
              <a:cxnLst/>
              <a:rect r="r" b="b" t="t" l="l"/>
              <a:pathLst>
                <a:path h="178767" w="1017540">
                  <a:moveTo>
                    <a:pt x="89383" y="0"/>
                  </a:moveTo>
                  <a:lnTo>
                    <a:pt x="928156" y="0"/>
                  </a:lnTo>
                  <a:cubicBezTo>
                    <a:pt x="951862" y="0"/>
                    <a:pt x="974597" y="9417"/>
                    <a:pt x="991360" y="26180"/>
                  </a:cubicBezTo>
                  <a:cubicBezTo>
                    <a:pt x="1008123" y="42942"/>
                    <a:pt x="1017540" y="65677"/>
                    <a:pt x="1017540" y="89383"/>
                  </a:cubicBezTo>
                  <a:lnTo>
                    <a:pt x="1017540" y="89383"/>
                  </a:lnTo>
                  <a:cubicBezTo>
                    <a:pt x="1017540" y="113089"/>
                    <a:pt x="1008123" y="135824"/>
                    <a:pt x="991360" y="152587"/>
                  </a:cubicBezTo>
                  <a:cubicBezTo>
                    <a:pt x="974597" y="169350"/>
                    <a:pt x="951862" y="178767"/>
                    <a:pt x="928156" y="178767"/>
                  </a:cubicBezTo>
                  <a:lnTo>
                    <a:pt x="89383" y="178767"/>
                  </a:lnTo>
                  <a:cubicBezTo>
                    <a:pt x="65677" y="178767"/>
                    <a:pt x="42942" y="169350"/>
                    <a:pt x="26180" y="152587"/>
                  </a:cubicBezTo>
                  <a:cubicBezTo>
                    <a:pt x="9417" y="135824"/>
                    <a:pt x="0" y="113089"/>
                    <a:pt x="0" y="89383"/>
                  </a:cubicBezTo>
                  <a:lnTo>
                    <a:pt x="0" y="89383"/>
                  </a:lnTo>
                  <a:cubicBezTo>
                    <a:pt x="0" y="65677"/>
                    <a:pt x="9417" y="42942"/>
                    <a:pt x="26180" y="26180"/>
                  </a:cubicBezTo>
                  <a:cubicBezTo>
                    <a:pt x="42942" y="9417"/>
                    <a:pt x="65677" y="0"/>
                    <a:pt x="89383" y="0"/>
                  </a:cubicBezTo>
                  <a:close/>
                </a:path>
              </a:pathLst>
            </a:custGeom>
            <a:solidFill>
              <a:srgbClr val="FFFFFF"/>
            </a:solidFill>
          </p:spPr>
        </p:sp>
        <p:sp>
          <p:nvSpPr>
            <p:cNvPr name="TextBox 19" id="19"/>
            <p:cNvSpPr txBox="true"/>
            <p:nvPr/>
          </p:nvSpPr>
          <p:spPr>
            <a:xfrm>
              <a:off x="0" y="-38100"/>
              <a:ext cx="1017540" cy="216867"/>
            </a:xfrm>
            <a:prstGeom prst="rect">
              <a:avLst/>
            </a:prstGeom>
          </p:spPr>
          <p:txBody>
            <a:bodyPr anchor="ctr" rtlCol="false" tIns="50800" lIns="50800" bIns="50800" rIns="50800"/>
            <a:lstStyle/>
            <a:p>
              <a:pPr algn="ctr">
                <a:lnSpc>
                  <a:spcPts val="3375"/>
                </a:lnSpc>
              </a:pPr>
            </a:p>
          </p:txBody>
        </p:sp>
      </p:grpSp>
      <p:sp>
        <p:nvSpPr>
          <p:cNvPr name="TextBox 20" id="20"/>
          <p:cNvSpPr txBox="true"/>
          <p:nvPr/>
        </p:nvSpPr>
        <p:spPr>
          <a:xfrm rot="0">
            <a:off x="1780915" y="8822197"/>
            <a:ext cx="3863472" cy="405481"/>
          </a:xfrm>
          <a:prstGeom prst="rect">
            <a:avLst/>
          </a:prstGeom>
        </p:spPr>
        <p:txBody>
          <a:bodyPr anchor="t" rtlCol="false" tIns="0" lIns="0" bIns="0" rIns="0">
            <a:spAutoFit/>
          </a:bodyPr>
          <a:lstStyle/>
          <a:p>
            <a:pPr algn="ctr">
              <a:lnSpc>
                <a:spcPts val="3375"/>
              </a:lnSpc>
              <a:spcBef>
                <a:spcPct val="0"/>
              </a:spcBef>
            </a:pPr>
            <a:r>
              <a:rPr lang="en-US" b="true" sz="2411" spc="144">
                <a:solidFill>
                  <a:srgbClr val="000000"/>
                </a:solidFill>
                <a:latin typeface="Open Sans Bold"/>
                <a:ea typeface="Open Sans Bold"/>
                <a:cs typeface="Open Sans Bold"/>
                <a:sym typeface="Open Sans Bold"/>
              </a:rPr>
              <a:t>PROMOTIONAL</a:t>
            </a:r>
          </a:p>
        </p:txBody>
      </p:sp>
      <p:sp>
        <p:nvSpPr>
          <p:cNvPr name="TextBox 21" id="21"/>
          <p:cNvSpPr txBox="true"/>
          <p:nvPr/>
        </p:nvSpPr>
        <p:spPr>
          <a:xfrm rot="0">
            <a:off x="7632947" y="8822197"/>
            <a:ext cx="3863472" cy="405481"/>
          </a:xfrm>
          <a:prstGeom prst="rect">
            <a:avLst/>
          </a:prstGeom>
        </p:spPr>
        <p:txBody>
          <a:bodyPr anchor="t" rtlCol="false" tIns="0" lIns="0" bIns="0" rIns="0">
            <a:spAutoFit/>
          </a:bodyPr>
          <a:lstStyle/>
          <a:p>
            <a:pPr algn="ctr">
              <a:lnSpc>
                <a:spcPts val="3375"/>
              </a:lnSpc>
              <a:spcBef>
                <a:spcPct val="0"/>
              </a:spcBef>
            </a:pPr>
            <a:r>
              <a:rPr lang="en-US" b="true" sz="2411" spc="144">
                <a:solidFill>
                  <a:srgbClr val="000000"/>
                </a:solidFill>
                <a:latin typeface="Open Sans Bold"/>
                <a:ea typeface="Open Sans Bold"/>
                <a:cs typeface="Open Sans Bold"/>
                <a:sym typeface="Open Sans Bold"/>
              </a:rPr>
              <a:t>TESTIMONIAL</a:t>
            </a:r>
          </a:p>
        </p:txBody>
      </p:sp>
      <p:sp>
        <p:nvSpPr>
          <p:cNvPr name="TextBox 22" id="22"/>
          <p:cNvSpPr txBox="true"/>
          <p:nvPr/>
        </p:nvSpPr>
        <p:spPr>
          <a:xfrm rot="0">
            <a:off x="13395828" y="8849532"/>
            <a:ext cx="3863472" cy="405481"/>
          </a:xfrm>
          <a:prstGeom prst="rect">
            <a:avLst/>
          </a:prstGeom>
        </p:spPr>
        <p:txBody>
          <a:bodyPr anchor="t" rtlCol="false" tIns="0" lIns="0" bIns="0" rIns="0">
            <a:spAutoFit/>
          </a:bodyPr>
          <a:lstStyle/>
          <a:p>
            <a:pPr algn="ctr">
              <a:lnSpc>
                <a:spcPts val="3375"/>
              </a:lnSpc>
              <a:spcBef>
                <a:spcPct val="0"/>
              </a:spcBef>
            </a:pPr>
            <a:r>
              <a:rPr lang="en-US" b="true" sz="2411" spc="144">
                <a:solidFill>
                  <a:srgbClr val="000000"/>
                </a:solidFill>
                <a:latin typeface="Open Sans Bold"/>
                <a:ea typeface="Open Sans Bold"/>
                <a:cs typeface="Open Sans Bold"/>
                <a:sym typeface="Open Sans Bold"/>
              </a:rPr>
              <a:t>PROMOTIONAL</a:t>
            </a:r>
          </a:p>
        </p:txBody>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bg>
      <p:bgPr>
        <a:solidFill>
          <a:srgbClr val="387A92"/>
        </a:solidFill>
      </p:bgPr>
    </p:bg>
    <p:spTree>
      <p:nvGrpSpPr>
        <p:cNvPr id="1" name=""/>
        <p:cNvGrpSpPr/>
        <p:nvPr/>
      </p:nvGrpSpPr>
      <p:grpSpPr>
        <a:xfrm>
          <a:off x="0" y="0"/>
          <a:ext cx="0" cy="0"/>
          <a:chOff x="0" y="0"/>
          <a:chExt cx="0" cy="0"/>
        </a:xfrm>
      </p:grpSpPr>
      <p:sp>
        <p:nvSpPr>
          <p:cNvPr name="Freeform 2" id="2"/>
          <p:cNvSpPr/>
          <p:nvPr/>
        </p:nvSpPr>
        <p:spPr>
          <a:xfrm flipH="false" flipV="false" rot="0">
            <a:off x="15255299" y="-975301"/>
            <a:ext cx="4008003" cy="4008003"/>
          </a:xfrm>
          <a:custGeom>
            <a:avLst/>
            <a:gdLst/>
            <a:ahLst/>
            <a:cxnLst/>
            <a:rect r="r" b="b" t="t" l="l"/>
            <a:pathLst>
              <a:path h="4008003" w="4008003">
                <a:moveTo>
                  <a:pt x="0" y="0"/>
                </a:moveTo>
                <a:lnTo>
                  <a:pt x="4008002" y="0"/>
                </a:lnTo>
                <a:lnTo>
                  <a:pt x="4008002" y="4008002"/>
                </a:lnTo>
                <a:lnTo>
                  <a:pt x="0" y="4008002"/>
                </a:lnTo>
                <a:lnTo>
                  <a:pt x="0" y="0"/>
                </a:lnTo>
                <a:close/>
              </a:path>
            </a:pathLst>
          </a:custGeom>
          <a:blipFill>
            <a:blip r:embed="rId2"/>
            <a:stretch>
              <a:fillRect l="0" t="0" r="0" b="0"/>
            </a:stretch>
          </a:blipFill>
        </p:spPr>
      </p:sp>
      <p:sp>
        <p:nvSpPr>
          <p:cNvPr name="Freeform 3" id="3"/>
          <p:cNvSpPr/>
          <p:nvPr/>
        </p:nvSpPr>
        <p:spPr>
          <a:xfrm flipH="false" flipV="false" rot="0">
            <a:off x="1325407" y="1543050"/>
            <a:ext cx="4256323" cy="7212472"/>
          </a:xfrm>
          <a:custGeom>
            <a:avLst/>
            <a:gdLst/>
            <a:ahLst/>
            <a:cxnLst/>
            <a:rect r="r" b="b" t="t" l="l"/>
            <a:pathLst>
              <a:path h="7212472" w="4256323">
                <a:moveTo>
                  <a:pt x="0" y="0"/>
                </a:moveTo>
                <a:lnTo>
                  <a:pt x="4256323" y="0"/>
                </a:lnTo>
                <a:lnTo>
                  <a:pt x="4256323" y="7212472"/>
                </a:lnTo>
                <a:lnTo>
                  <a:pt x="0" y="7212472"/>
                </a:lnTo>
                <a:lnTo>
                  <a:pt x="0" y="0"/>
                </a:lnTo>
                <a:close/>
              </a:path>
            </a:pathLst>
          </a:custGeom>
          <a:blipFill>
            <a:blip r:embed="rId3"/>
            <a:stretch>
              <a:fillRect l="-1522" t="0" r="-1522" b="0"/>
            </a:stretch>
          </a:blipFill>
          <a:ln w="95250" cap="rnd">
            <a:solidFill>
              <a:srgbClr val="02556B"/>
            </a:solidFill>
            <a:prstDash val="solid"/>
            <a:round/>
          </a:ln>
        </p:spPr>
      </p:sp>
      <p:sp>
        <p:nvSpPr>
          <p:cNvPr name="Freeform 4" id="4"/>
          <p:cNvSpPr/>
          <p:nvPr/>
        </p:nvSpPr>
        <p:spPr>
          <a:xfrm flipH="false" flipV="false" rot="0">
            <a:off x="6801984" y="1543050"/>
            <a:ext cx="4413754" cy="7093429"/>
          </a:xfrm>
          <a:custGeom>
            <a:avLst/>
            <a:gdLst/>
            <a:ahLst/>
            <a:cxnLst/>
            <a:rect r="r" b="b" t="t" l="l"/>
            <a:pathLst>
              <a:path h="7093429" w="4413754">
                <a:moveTo>
                  <a:pt x="0" y="0"/>
                </a:moveTo>
                <a:lnTo>
                  <a:pt x="4413755" y="0"/>
                </a:lnTo>
                <a:lnTo>
                  <a:pt x="4413755" y="7093429"/>
                </a:lnTo>
                <a:lnTo>
                  <a:pt x="0" y="7093429"/>
                </a:lnTo>
                <a:lnTo>
                  <a:pt x="0" y="0"/>
                </a:lnTo>
                <a:close/>
              </a:path>
            </a:pathLst>
          </a:custGeom>
          <a:blipFill>
            <a:blip r:embed="rId4"/>
            <a:stretch>
              <a:fillRect l="-1189" t="-9534" r="-1189" b="0"/>
            </a:stretch>
          </a:blipFill>
          <a:ln w="95250" cap="rnd">
            <a:solidFill>
              <a:srgbClr val="02556B"/>
            </a:solidFill>
            <a:prstDash val="solid"/>
            <a:round/>
          </a:ln>
        </p:spPr>
      </p:sp>
      <p:sp>
        <p:nvSpPr>
          <p:cNvPr name="Freeform 5" id="5"/>
          <p:cNvSpPr/>
          <p:nvPr/>
        </p:nvSpPr>
        <p:spPr>
          <a:xfrm flipH="false" flipV="false" rot="0">
            <a:off x="12434939" y="1662093"/>
            <a:ext cx="4654970" cy="6974386"/>
          </a:xfrm>
          <a:custGeom>
            <a:avLst/>
            <a:gdLst/>
            <a:ahLst/>
            <a:cxnLst/>
            <a:rect r="r" b="b" t="t" l="l"/>
            <a:pathLst>
              <a:path h="6974386" w="4654970">
                <a:moveTo>
                  <a:pt x="0" y="0"/>
                </a:moveTo>
                <a:lnTo>
                  <a:pt x="4654970" y="0"/>
                </a:lnTo>
                <a:lnTo>
                  <a:pt x="4654970" y="6974386"/>
                </a:lnTo>
                <a:lnTo>
                  <a:pt x="0" y="6974386"/>
                </a:lnTo>
                <a:lnTo>
                  <a:pt x="0" y="0"/>
                </a:lnTo>
                <a:close/>
              </a:path>
            </a:pathLst>
          </a:custGeom>
          <a:blipFill>
            <a:blip r:embed="rId5"/>
            <a:stretch>
              <a:fillRect l="0" t="-852" r="0" b="-852"/>
            </a:stretch>
          </a:blipFill>
          <a:ln w="95250" cap="rnd">
            <a:solidFill>
              <a:srgbClr val="02556B"/>
            </a:solidFill>
            <a:prstDash val="solid"/>
            <a:round/>
          </a:ln>
        </p:spPr>
      </p:sp>
      <p:sp>
        <p:nvSpPr>
          <p:cNvPr name="Freeform 6" id="6"/>
          <p:cNvSpPr/>
          <p:nvPr/>
        </p:nvSpPr>
        <p:spPr>
          <a:xfrm flipH="false" flipV="false" rot="0">
            <a:off x="16397764" y="8229600"/>
            <a:ext cx="1890236" cy="2057400"/>
          </a:xfrm>
          <a:custGeom>
            <a:avLst/>
            <a:gdLst/>
            <a:ahLst/>
            <a:cxnLst/>
            <a:rect r="r" b="b" t="t" l="l"/>
            <a:pathLst>
              <a:path h="2057400" w="1890236">
                <a:moveTo>
                  <a:pt x="0" y="0"/>
                </a:moveTo>
                <a:lnTo>
                  <a:pt x="1890236" y="0"/>
                </a:lnTo>
                <a:lnTo>
                  <a:pt x="1890236" y="2057400"/>
                </a:lnTo>
                <a:lnTo>
                  <a:pt x="0" y="20574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7" id="7"/>
          <p:cNvGrpSpPr/>
          <p:nvPr/>
        </p:nvGrpSpPr>
        <p:grpSpPr>
          <a:xfrm rot="0">
            <a:off x="1424831" y="8918922"/>
            <a:ext cx="3863472" cy="678755"/>
            <a:chOff x="0" y="0"/>
            <a:chExt cx="1017540" cy="178767"/>
          </a:xfrm>
        </p:grpSpPr>
        <p:sp>
          <p:nvSpPr>
            <p:cNvPr name="Freeform 8" id="8"/>
            <p:cNvSpPr/>
            <p:nvPr/>
          </p:nvSpPr>
          <p:spPr>
            <a:xfrm flipH="false" flipV="false" rot="0">
              <a:off x="0" y="0"/>
              <a:ext cx="1017540" cy="178767"/>
            </a:xfrm>
            <a:custGeom>
              <a:avLst/>
              <a:gdLst/>
              <a:ahLst/>
              <a:cxnLst/>
              <a:rect r="r" b="b" t="t" l="l"/>
              <a:pathLst>
                <a:path h="178767" w="1017540">
                  <a:moveTo>
                    <a:pt x="89383" y="0"/>
                  </a:moveTo>
                  <a:lnTo>
                    <a:pt x="928156" y="0"/>
                  </a:lnTo>
                  <a:cubicBezTo>
                    <a:pt x="951862" y="0"/>
                    <a:pt x="974597" y="9417"/>
                    <a:pt x="991360" y="26180"/>
                  </a:cubicBezTo>
                  <a:cubicBezTo>
                    <a:pt x="1008123" y="42942"/>
                    <a:pt x="1017540" y="65677"/>
                    <a:pt x="1017540" y="89383"/>
                  </a:cubicBezTo>
                  <a:lnTo>
                    <a:pt x="1017540" y="89383"/>
                  </a:lnTo>
                  <a:cubicBezTo>
                    <a:pt x="1017540" y="113089"/>
                    <a:pt x="1008123" y="135824"/>
                    <a:pt x="991360" y="152587"/>
                  </a:cubicBezTo>
                  <a:cubicBezTo>
                    <a:pt x="974597" y="169350"/>
                    <a:pt x="951862" y="178767"/>
                    <a:pt x="928156" y="178767"/>
                  </a:cubicBezTo>
                  <a:lnTo>
                    <a:pt x="89383" y="178767"/>
                  </a:lnTo>
                  <a:cubicBezTo>
                    <a:pt x="65677" y="178767"/>
                    <a:pt x="42942" y="169350"/>
                    <a:pt x="26180" y="152587"/>
                  </a:cubicBezTo>
                  <a:cubicBezTo>
                    <a:pt x="9417" y="135824"/>
                    <a:pt x="0" y="113089"/>
                    <a:pt x="0" y="89383"/>
                  </a:cubicBezTo>
                  <a:lnTo>
                    <a:pt x="0" y="89383"/>
                  </a:lnTo>
                  <a:cubicBezTo>
                    <a:pt x="0" y="65677"/>
                    <a:pt x="9417" y="42942"/>
                    <a:pt x="26180" y="26180"/>
                  </a:cubicBezTo>
                  <a:cubicBezTo>
                    <a:pt x="42942" y="9417"/>
                    <a:pt x="65677" y="0"/>
                    <a:pt x="89383" y="0"/>
                  </a:cubicBezTo>
                  <a:close/>
                </a:path>
              </a:pathLst>
            </a:custGeom>
            <a:solidFill>
              <a:srgbClr val="FFFFFF"/>
            </a:solidFill>
            <a:ln w="38100" cap="rnd">
              <a:solidFill>
                <a:srgbClr val="02556B"/>
              </a:solidFill>
              <a:prstDash val="solid"/>
              <a:round/>
            </a:ln>
          </p:spPr>
        </p:sp>
        <p:sp>
          <p:nvSpPr>
            <p:cNvPr name="TextBox 9" id="9"/>
            <p:cNvSpPr txBox="true"/>
            <p:nvPr/>
          </p:nvSpPr>
          <p:spPr>
            <a:xfrm>
              <a:off x="0" y="-38100"/>
              <a:ext cx="1017540" cy="216867"/>
            </a:xfrm>
            <a:prstGeom prst="rect">
              <a:avLst/>
            </a:prstGeom>
          </p:spPr>
          <p:txBody>
            <a:bodyPr anchor="ctr" rtlCol="false" tIns="50800" lIns="50800" bIns="50800" rIns="50800"/>
            <a:lstStyle/>
            <a:p>
              <a:pPr algn="ctr">
                <a:lnSpc>
                  <a:spcPts val="3375"/>
                </a:lnSpc>
              </a:pPr>
            </a:p>
          </p:txBody>
        </p:sp>
      </p:grpSp>
      <p:grpSp>
        <p:nvGrpSpPr>
          <p:cNvPr name="Group 10" id="10"/>
          <p:cNvGrpSpPr/>
          <p:nvPr/>
        </p:nvGrpSpPr>
        <p:grpSpPr>
          <a:xfrm rot="0">
            <a:off x="0" y="0"/>
            <a:ext cx="9623698" cy="2214646"/>
            <a:chOff x="0" y="0"/>
            <a:chExt cx="12831597" cy="2952861"/>
          </a:xfrm>
        </p:grpSpPr>
        <p:grpSp>
          <p:nvGrpSpPr>
            <p:cNvPr name="Group 11" id="11"/>
            <p:cNvGrpSpPr/>
            <p:nvPr/>
          </p:nvGrpSpPr>
          <p:grpSpPr>
            <a:xfrm rot="0">
              <a:off x="0" y="0"/>
              <a:ext cx="12831597" cy="2057400"/>
              <a:chOff x="0" y="0"/>
              <a:chExt cx="2534637" cy="406400"/>
            </a:xfrm>
          </p:grpSpPr>
          <p:sp>
            <p:nvSpPr>
              <p:cNvPr name="Freeform 12" id="12"/>
              <p:cNvSpPr/>
              <p:nvPr/>
            </p:nvSpPr>
            <p:spPr>
              <a:xfrm flipH="false" flipV="false" rot="0">
                <a:off x="0" y="0"/>
                <a:ext cx="2534637" cy="406400"/>
              </a:xfrm>
              <a:custGeom>
                <a:avLst/>
                <a:gdLst/>
                <a:ahLst/>
                <a:cxnLst/>
                <a:rect r="r" b="b" t="t" l="l"/>
                <a:pathLst>
                  <a:path h="406400" w="2534637">
                    <a:moveTo>
                      <a:pt x="2331437" y="0"/>
                    </a:moveTo>
                    <a:lnTo>
                      <a:pt x="0" y="0"/>
                    </a:lnTo>
                    <a:lnTo>
                      <a:pt x="0" y="406400"/>
                    </a:lnTo>
                    <a:lnTo>
                      <a:pt x="2331437" y="406400"/>
                    </a:lnTo>
                    <a:lnTo>
                      <a:pt x="2534637" y="203200"/>
                    </a:lnTo>
                    <a:lnTo>
                      <a:pt x="2331437" y="0"/>
                    </a:lnTo>
                    <a:close/>
                  </a:path>
                </a:pathLst>
              </a:custGeom>
              <a:solidFill>
                <a:srgbClr val="61A1BA"/>
              </a:solidFill>
            </p:spPr>
          </p:sp>
          <p:sp>
            <p:nvSpPr>
              <p:cNvPr name="TextBox 13" id="13"/>
              <p:cNvSpPr txBox="true"/>
              <p:nvPr/>
            </p:nvSpPr>
            <p:spPr>
              <a:xfrm>
                <a:off x="0" y="-38100"/>
                <a:ext cx="2420337" cy="444500"/>
              </a:xfrm>
              <a:prstGeom prst="rect">
                <a:avLst/>
              </a:prstGeom>
            </p:spPr>
            <p:txBody>
              <a:bodyPr anchor="ctr" rtlCol="false" tIns="50800" lIns="50800" bIns="50800" rIns="50800"/>
              <a:lstStyle/>
              <a:p>
                <a:pPr algn="ctr">
                  <a:lnSpc>
                    <a:spcPts val="3375"/>
                  </a:lnSpc>
                </a:pPr>
              </a:p>
            </p:txBody>
          </p:sp>
        </p:grpSp>
        <p:sp>
          <p:nvSpPr>
            <p:cNvPr name="TextBox 14" id="14"/>
            <p:cNvSpPr txBox="true"/>
            <p:nvPr/>
          </p:nvSpPr>
          <p:spPr>
            <a:xfrm rot="0">
              <a:off x="0" y="197049"/>
              <a:ext cx="12831597" cy="2755812"/>
            </a:xfrm>
            <a:prstGeom prst="rect">
              <a:avLst/>
            </a:prstGeom>
          </p:spPr>
          <p:txBody>
            <a:bodyPr anchor="t" rtlCol="false" tIns="0" lIns="0" bIns="0" rIns="0">
              <a:spAutoFit/>
            </a:bodyPr>
            <a:lstStyle/>
            <a:p>
              <a:pPr algn="ctr">
                <a:lnSpc>
                  <a:spcPts val="8400"/>
                </a:lnSpc>
              </a:pPr>
              <a:r>
                <a:rPr lang="en-US" sz="6000" b="true">
                  <a:solidFill>
                    <a:srgbClr val="000000"/>
                  </a:solidFill>
                  <a:latin typeface="Canva Sans Bold"/>
                  <a:ea typeface="Canva Sans Bold"/>
                  <a:cs typeface="Canva Sans Bold"/>
                  <a:sym typeface="Canva Sans Bold"/>
                </a:rPr>
                <a:t>Facebook Posts Sample</a:t>
              </a:r>
            </a:p>
            <a:p>
              <a:pPr algn="ctr">
                <a:lnSpc>
                  <a:spcPts val="8400"/>
                </a:lnSpc>
                <a:spcBef>
                  <a:spcPct val="0"/>
                </a:spcBef>
              </a:pPr>
            </a:p>
          </p:txBody>
        </p:sp>
      </p:grpSp>
      <p:grpSp>
        <p:nvGrpSpPr>
          <p:cNvPr name="Group 15" id="15"/>
          <p:cNvGrpSpPr/>
          <p:nvPr/>
        </p:nvGrpSpPr>
        <p:grpSpPr>
          <a:xfrm rot="0">
            <a:off x="6801984" y="8918922"/>
            <a:ext cx="4114237" cy="678755"/>
            <a:chOff x="0" y="0"/>
            <a:chExt cx="1083585" cy="178767"/>
          </a:xfrm>
        </p:grpSpPr>
        <p:sp>
          <p:nvSpPr>
            <p:cNvPr name="Freeform 16" id="16"/>
            <p:cNvSpPr/>
            <p:nvPr/>
          </p:nvSpPr>
          <p:spPr>
            <a:xfrm flipH="false" flipV="false" rot="0">
              <a:off x="0" y="0"/>
              <a:ext cx="1083585" cy="178767"/>
            </a:xfrm>
            <a:custGeom>
              <a:avLst/>
              <a:gdLst/>
              <a:ahLst/>
              <a:cxnLst/>
              <a:rect r="r" b="b" t="t" l="l"/>
              <a:pathLst>
                <a:path h="178767" w="1083585">
                  <a:moveTo>
                    <a:pt x="89383" y="0"/>
                  </a:moveTo>
                  <a:lnTo>
                    <a:pt x="994202" y="0"/>
                  </a:lnTo>
                  <a:cubicBezTo>
                    <a:pt x="1017908" y="0"/>
                    <a:pt x="1040643" y="9417"/>
                    <a:pt x="1057405" y="26180"/>
                  </a:cubicBezTo>
                  <a:cubicBezTo>
                    <a:pt x="1074168" y="42942"/>
                    <a:pt x="1083585" y="65677"/>
                    <a:pt x="1083585" y="89383"/>
                  </a:cubicBezTo>
                  <a:lnTo>
                    <a:pt x="1083585" y="89383"/>
                  </a:lnTo>
                  <a:cubicBezTo>
                    <a:pt x="1083585" y="113089"/>
                    <a:pt x="1074168" y="135824"/>
                    <a:pt x="1057405" y="152587"/>
                  </a:cubicBezTo>
                  <a:cubicBezTo>
                    <a:pt x="1040643" y="169350"/>
                    <a:pt x="1017908" y="178767"/>
                    <a:pt x="994202" y="178767"/>
                  </a:cubicBezTo>
                  <a:lnTo>
                    <a:pt x="89383" y="178767"/>
                  </a:lnTo>
                  <a:cubicBezTo>
                    <a:pt x="65677" y="178767"/>
                    <a:pt x="42942" y="169350"/>
                    <a:pt x="26180" y="152587"/>
                  </a:cubicBezTo>
                  <a:cubicBezTo>
                    <a:pt x="9417" y="135824"/>
                    <a:pt x="0" y="113089"/>
                    <a:pt x="0" y="89383"/>
                  </a:cubicBezTo>
                  <a:lnTo>
                    <a:pt x="0" y="89383"/>
                  </a:lnTo>
                  <a:cubicBezTo>
                    <a:pt x="0" y="65677"/>
                    <a:pt x="9417" y="42942"/>
                    <a:pt x="26180" y="26180"/>
                  </a:cubicBezTo>
                  <a:cubicBezTo>
                    <a:pt x="42942" y="9417"/>
                    <a:pt x="65677" y="0"/>
                    <a:pt x="89383" y="0"/>
                  </a:cubicBezTo>
                  <a:close/>
                </a:path>
              </a:pathLst>
            </a:custGeom>
            <a:solidFill>
              <a:srgbClr val="FFFFFF"/>
            </a:solidFill>
            <a:ln w="38100" cap="rnd">
              <a:solidFill>
                <a:srgbClr val="02556B"/>
              </a:solidFill>
              <a:prstDash val="solid"/>
              <a:round/>
            </a:ln>
          </p:spPr>
        </p:sp>
        <p:sp>
          <p:nvSpPr>
            <p:cNvPr name="TextBox 17" id="17"/>
            <p:cNvSpPr txBox="true"/>
            <p:nvPr/>
          </p:nvSpPr>
          <p:spPr>
            <a:xfrm>
              <a:off x="0" y="-38100"/>
              <a:ext cx="1083585" cy="216867"/>
            </a:xfrm>
            <a:prstGeom prst="rect">
              <a:avLst/>
            </a:prstGeom>
          </p:spPr>
          <p:txBody>
            <a:bodyPr anchor="ctr" rtlCol="false" tIns="50800" lIns="50800" bIns="50800" rIns="50800"/>
            <a:lstStyle/>
            <a:p>
              <a:pPr algn="ctr">
                <a:lnSpc>
                  <a:spcPts val="3375"/>
                </a:lnSpc>
              </a:pPr>
            </a:p>
          </p:txBody>
        </p:sp>
      </p:grpSp>
      <p:grpSp>
        <p:nvGrpSpPr>
          <p:cNvPr name="Group 18" id="18"/>
          <p:cNvGrpSpPr/>
          <p:nvPr/>
        </p:nvGrpSpPr>
        <p:grpSpPr>
          <a:xfrm rot="0">
            <a:off x="12691335" y="8918922"/>
            <a:ext cx="4220206" cy="678755"/>
            <a:chOff x="0" y="0"/>
            <a:chExt cx="1111495" cy="178767"/>
          </a:xfrm>
        </p:grpSpPr>
        <p:sp>
          <p:nvSpPr>
            <p:cNvPr name="Freeform 19" id="19"/>
            <p:cNvSpPr/>
            <p:nvPr/>
          </p:nvSpPr>
          <p:spPr>
            <a:xfrm flipH="false" flipV="false" rot="0">
              <a:off x="0" y="0"/>
              <a:ext cx="1111495" cy="178767"/>
            </a:xfrm>
            <a:custGeom>
              <a:avLst/>
              <a:gdLst/>
              <a:ahLst/>
              <a:cxnLst/>
              <a:rect r="r" b="b" t="t" l="l"/>
              <a:pathLst>
                <a:path h="178767" w="1111495">
                  <a:moveTo>
                    <a:pt x="89383" y="0"/>
                  </a:moveTo>
                  <a:lnTo>
                    <a:pt x="1022111" y="0"/>
                  </a:lnTo>
                  <a:cubicBezTo>
                    <a:pt x="1045817" y="0"/>
                    <a:pt x="1068552" y="9417"/>
                    <a:pt x="1085315" y="26180"/>
                  </a:cubicBezTo>
                  <a:cubicBezTo>
                    <a:pt x="1102077" y="42942"/>
                    <a:pt x="1111495" y="65677"/>
                    <a:pt x="1111495" y="89383"/>
                  </a:cubicBezTo>
                  <a:lnTo>
                    <a:pt x="1111495" y="89383"/>
                  </a:lnTo>
                  <a:cubicBezTo>
                    <a:pt x="1111495" y="113089"/>
                    <a:pt x="1102077" y="135824"/>
                    <a:pt x="1085315" y="152587"/>
                  </a:cubicBezTo>
                  <a:cubicBezTo>
                    <a:pt x="1068552" y="169350"/>
                    <a:pt x="1045817" y="178767"/>
                    <a:pt x="1022111" y="178767"/>
                  </a:cubicBezTo>
                  <a:lnTo>
                    <a:pt x="89383" y="178767"/>
                  </a:lnTo>
                  <a:cubicBezTo>
                    <a:pt x="65677" y="178767"/>
                    <a:pt x="42942" y="169350"/>
                    <a:pt x="26180" y="152587"/>
                  </a:cubicBezTo>
                  <a:cubicBezTo>
                    <a:pt x="9417" y="135824"/>
                    <a:pt x="0" y="113089"/>
                    <a:pt x="0" y="89383"/>
                  </a:cubicBezTo>
                  <a:lnTo>
                    <a:pt x="0" y="89383"/>
                  </a:lnTo>
                  <a:cubicBezTo>
                    <a:pt x="0" y="65677"/>
                    <a:pt x="9417" y="42942"/>
                    <a:pt x="26180" y="26180"/>
                  </a:cubicBezTo>
                  <a:cubicBezTo>
                    <a:pt x="42942" y="9417"/>
                    <a:pt x="65677" y="0"/>
                    <a:pt x="89383" y="0"/>
                  </a:cubicBezTo>
                  <a:close/>
                </a:path>
              </a:pathLst>
            </a:custGeom>
            <a:solidFill>
              <a:srgbClr val="FFFFFF"/>
            </a:solidFill>
            <a:ln w="38100" cap="rnd">
              <a:solidFill>
                <a:srgbClr val="02556B"/>
              </a:solidFill>
              <a:prstDash val="solid"/>
              <a:round/>
            </a:ln>
          </p:spPr>
        </p:sp>
        <p:sp>
          <p:nvSpPr>
            <p:cNvPr name="TextBox 20" id="20"/>
            <p:cNvSpPr txBox="true"/>
            <p:nvPr/>
          </p:nvSpPr>
          <p:spPr>
            <a:xfrm>
              <a:off x="0" y="-38100"/>
              <a:ext cx="1111495" cy="216867"/>
            </a:xfrm>
            <a:prstGeom prst="rect">
              <a:avLst/>
            </a:prstGeom>
          </p:spPr>
          <p:txBody>
            <a:bodyPr anchor="ctr" rtlCol="false" tIns="50800" lIns="50800" bIns="50800" rIns="50800"/>
            <a:lstStyle/>
            <a:p>
              <a:pPr algn="ctr">
                <a:lnSpc>
                  <a:spcPts val="3375"/>
                </a:lnSpc>
              </a:pPr>
            </a:p>
          </p:txBody>
        </p:sp>
      </p:grpSp>
      <p:sp>
        <p:nvSpPr>
          <p:cNvPr name="TextBox 21" id="21"/>
          <p:cNvSpPr txBox="true"/>
          <p:nvPr/>
        </p:nvSpPr>
        <p:spPr>
          <a:xfrm rot="0">
            <a:off x="2256825" y="9036509"/>
            <a:ext cx="2393487" cy="405481"/>
          </a:xfrm>
          <a:prstGeom prst="rect">
            <a:avLst/>
          </a:prstGeom>
        </p:spPr>
        <p:txBody>
          <a:bodyPr anchor="t" rtlCol="false" tIns="0" lIns="0" bIns="0" rIns="0">
            <a:spAutoFit/>
          </a:bodyPr>
          <a:lstStyle/>
          <a:p>
            <a:pPr algn="ctr">
              <a:lnSpc>
                <a:spcPts val="3375"/>
              </a:lnSpc>
              <a:spcBef>
                <a:spcPct val="0"/>
              </a:spcBef>
            </a:pPr>
            <a:r>
              <a:rPr lang="en-US" b="true" sz="2411" spc="144">
                <a:solidFill>
                  <a:srgbClr val="000000"/>
                </a:solidFill>
                <a:latin typeface="Open Sans Bold"/>
                <a:ea typeface="Open Sans Bold"/>
                <a:cs typeface="Open Sans Bold"/>
                <a:sym typeface="Open Sans Bold"/>
              </a:rPr>
              <a:t>EDUCATIONAL</a:t>
            </a:r>
          </a:p>
        </p:txBody>
      </p:sp>
      <p:sp>
        <p:nvSpPr>
          <p:cNvPr name="TextBox 22" id="22"/>
          <p:cNvSpPr txBox="true"/>
          <p:nvPr/>
        </p:nvSpPr>
        <p:spPr>
          <a:xfrm rot="0">
            <a:off x="6801984" y="9036509"/>
            <a:ext cx="4114237" cy="405481"/>
          </a:xfrm>
          <a:prstGeom prst="rect">
            <a:avLst/>
          </a:prstGeom>
        </p:spPr>
        <p:txBody>
          <a:bodyPr anchor="t" rtlCol="false" tIns="0" lIns="0" bIns="0" rIns="0">
            <a:spAutoFit/>
          </a:bodyPr>
          <a:lstStyle/>
          <a:p>
            <a:pPr algn="ctr">
              <a:lnSpc>
                <a:spcPts val="3375"/>
              </a:lnSpc>
              <a:spcBef>
                <a:spcPct val="0"/>
              </a:spcBef>
            </a:pPr>
            <a:r>
              <a:rPr lang="en-US" b="true" sz="2411" spc="144">
                <a:solidFill>
                  <a:srgbClr val="000000"/>
                </a:solidFill>
                <a:latin typeface="Open Sans Bold"/>
                <a:ea typeface="Open Sans Bold"/>
                <a:cs typeface="Open Sans Bold"/>
                <a:sym typeface="Open Sans Bold"/>
              </a:rPr>
              <a:t>EDUCATIONAL</a:t>
            </a:r>
          </a:p>
        </p:txBody>
      </p:sp>
      <p:sp>
        <p:nvSpPr>
          <p:cNvPr name="TextBox 23" id="23"/>
          <p:cNvSpPr txBox="true"/>
          <p:nvPr/>
        </p:nvSpPr>
        <p:spPr>
          <a:xfrm rot="0">
            <a:off x="12652321" y="9036509"/>
            <a:ext cx="4220206" cy="405481"/>
          </a:xfrm>
          <a:prstGeom prst="rect">
            <a:avLst/>
          </a:prstGeom>
        </p:spPr>
        <p:txBody>
          <a:bodyPr anchor="t" rtlCol="false" tIns="0" lIns="0" bIns="0" rIns="0">
            <a:spAutoFit/>
          </a:bodyPr>
          <a:lstStyle/>
          <a:p>
            <a:pPr algn="ctr">
              <a:lnSpc>
                <a:spcPts val="3375"/>
              </a:lnSpc>
              <a:spcBef>
                <a:spcPct val="0"/>
              </a:spcBef>
            </a:pPr>
            <a:r>
              <a:rPr lang="en-US" b="true" sz="2411" spc="144">
                <a:solidFill>
                  <a:srgbClr val="000000"/>
                </a:solidFill>
                <a:latin typeface="Open Sans Bold"/>
                <a:ea typeface="Open Sans Bold"/>
                <a:cs typeface="Open Sans Bold"/>
                <a:sym typeface="Open Sans Bold"/>
              </a:rPr>
              <a:t>PROMOTIONAL</a:t>
            </a:r>
          </a:p>
        </p:txBody>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bg>
      <p:bgPr>
        <a:solidFill>
          <a:srgbClr val="387A92"/>
        </a:solidFill>
      </p:bgPr>
    </p:bg>
    <p:spTree>
      <p:nvGrpSpPr>
        <p:cNvPr id="1" name=""/>
        <p:cNvGrpSpPr/>
        <p:nvPr/>
      </p:nvGrpSpPr>
      <p:grpSpPr>
        <a:xfrm>
          <a:off x="0" y="0"/>
          <a:ext cx="0" cy="0"/>
          <a:chOff x="0" y="0"/>
          <a:chExt cx="0" cy="0"/>
        </a:xfrm>
      </p:grpSpPr>
      <p:sp>
        <p:nvSpPr>
          <p:cNvPr name="Freeform 2" id="2"/>
          <p:cNvSpPr/>
          <p:nvPr/>
        </p:nvSpPr>
        <p:spPr>
          <a:xfrm flipH="false" flipV="false" rot="0">
            <a:off x="15255299" y="-975301"/>
            <a:ext cx="4008003" cy="4008003"/>
          </a:xfrm>
          <a:custGeom>
            <a:avLst/>
            <a:gdLst/>
            <a:ahLst/>
            <a:cxnLst/>
            <a:rect r="r" b="b" t="t" l="l"/>
            <a:pathLst>
              <a:path h="4008003" w="4008003">
                <a:moveTo>
                  <a:pt x="0" y="0"/>
                </a:moveTo>
                <a:lnTo>
                  <a:pt x="4008002" y="0"/>
                </a:lnTo>
                <a:lnTo>
                  <a:pt x="4008002" y="4008002"/>
                </a:lnTo>
                <a:lnTo>
                  <a:pt x="0" y="4008002"/>
                </a:lnTo>
                <a:lnTo>
                  <a:pt x="0" y="0"/>
                </a:lnTo>
                <a:close/>
              </a:path>
            </a:pathLst>
          </a:custGeom>
          <a:blipFill>
            <a:blip r:embed="rId2"/>
            <a:stretch>
              <a:fillRect l="0" t="0" r="0" b="0"/>
            </a:stretch>
          </a:blipFill>
        </p:spPr>
      </p:sp>
      <p:sp>
        <p:nvSpPr>
          <p:cNvPr name="Freeform 3" id="3"/>
          <p:cNvSpPr/>
          <p:nvPr/>
        </p:nvSpPr>
        <p:spPr>
          <a:xfrm flipH="false" flipV="false" rot="0">
            <a:off x="16397764" y="8229600"/>
            <a:ext cx="1890236" cy="2057400"/>
          </a:xfrm>
          <a:custGeom>
            <a:avLst/>
            <a:gdLst/>
            <a:ahLst/>
            <a:cxnLst/>
            <a:rect r="r" b="b" t="t" l="l"/>
            <a:pathLst>
              <a:path h="2057400" w="1890236">
                <a:moveTo>
                  <a:pt x="0" y="0"/>
                </a:moveTo>
                <a:lnTo>
                  <a:pt x="1890236" y="0"/>
                </a:lnTo>
                <a:lnTo>
                  <a:pt x="1890236" y="2057400"/>
                </a:lnTo>
                <a:lnTo>
                  <a:pt x="0" y="20574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2625201" y="3101584"/>
            <a:ext cx="4634099" cy="6087833"/>
          </a:xfrm>
          <a:custGeom>
            <a:avLst/>
            <a:gdLst/>
            <a:ahLst/>
            <a:cxnLst/>
            <a:rect r="r" b="b" t="t" l="l"/>
            <a:pathLst>
              <a:path h="6087833" w="4634099">
                <a:moveTo>
                  <a:pt x="0" y="0"/>
                </a:moveTo>
                <a:lnTo>
                  <a:pt x="4634099" y="0"/>
                </a:lnTo>
                <a:lnTo>
                  <a:pt x="4634099" y="6087833"/>
                </a:lnTo>
                <a:lnTo>
                  <a:pt x="0" y="6087833"/>
                </a:lnTo>
                <a:lnTo>
                  <a:pt x="0" y="0"/>
                </a:lnTo>
                <a:close/>
              </a:path>
            </a:pathLst>
          </a:custGeom>
          <a:blipFill>
            <a:blip r:embed="rId5"/>
            <a:stretch>
              <a:fillRect l="-3309" t="-3477" r="-1654" b="0"/>
            </a:stretch>
          </a:blipFill>
        </p:spPr>
      </p:sp>
      <p:sp>
        <p:nvSpPr>
          <p:cNvPr name="Freeform 5" id="5"/>
          <p:cNvSpPr/>
          <p:nvPr/>
        </p:nvSpPr>
        <p:spPr>
          <a:xfrm flipH="false" flipV="false" rot="0">
            <a:off x="6581346" y="3101584"/>
            <a:ext cx="5125308" cy="6156716"/>
          </a:xfrm>
          <a:custGeom>
            <a:avLst/>
            <a:gdLst/>
            <a:ahLst/>
            <a:cxnLst/>
            <a:rect r="r" b="b" t="t" l="l"/>
            <a:pathLst>
              <a:path h="6156716" w="5125308">
                <a:moveTo>
                  <a:pt x="0" y="0"/>
                </a:moveTo>
                <a:lnTo>
                  <a:pt x="5125308" y="0"/>
                </a:lnTo>
                <a:lnTo>
                  <a:pt x="5125308" y="6156716"/>
                </a:lnTo>
                <a:lnTo>
                  <a:pt x="0" y="6156716"/>
                </a:lnTo>
                <a:lnTo>
                  <a:pt x="0" y="0"/>
                </a:lnTo>
                <a:close/>
              </a:path>
            </a:pathLst>
          </a:custGeom>
          <a:blipFill>
            <a:blip r:embed="rId6"/>
            <a:stretch>
              <a:fillRect l="-2991" t="0" r="-1994" b="-6137"/>
            </a:stretch>
          </a:blipFill>
        </p:spPr>
      </p:sp>
      <p:sp>
        <p:nvSpPr>
          <p:cNvPr name="Freeform 6" id="6"/>
          <p:cNvSpPr/>
          <p:nvPr/>
        </p:nvSpPr>
        <p:spPr>
          <a:xfrm flipH="false" flipV="false" rot="0">
            <a:off x="669901" y="3101584"/>
            <a:ext cx="4997045" cy="6156716"/>
          </a:xfrm>
          <a:custGeom>
            <a:avLst/>
            <a:gdLst/>
            <a:ahLst/>
            <a:cxnLst/>
            <a:rect r="r" b="b" t="t" l="l"/>
            <a:pathLst>
              <a:path h="6156716" w="4997045">
                <a:moveTo>
                  <a:pt x="0" y="0"/>
                </a:moveTo>
                <a:lnTo>
                  <a:pt x="4997045" y="0"/>
                </a:lnTo>
                <a:lnTo>
                  <a:pt x="4997045" y="6156716"/>
                </a:lnTo>
                <a:lnTo>
                  <a:pt x="0" y="6156716"/>
                </a:lnTo>
                <a:lnTo>
                  <a:pt x="0" y="0"/>
                </a:lnTo>
                <a:close/>
              </a:path>
            </a:pathLst>
          </a:custGeom>
          <a:blipFill>
            <a:blip r:embed="rId7"/>
            <a:stretch>
              <a:fillRect l="0" t="0" r="-6648" b="0"/>
            </a:stretch>
          </a:blipFill>
        </p:spPr>
      </p:sp>
      <p:grpSp>
        <p:nvGrpSpPr>
          <p:cNvPr name="Group 7" id="7"/>
          <p:cNvGrpSpPr/>
          <p:nvPr/>
        </p:nvGrpSpPr>
        <p:grpSpPr>
          <a:xfrm rot="0">
            <a:off x="0" y="0"/>
            <a:ext cx="9623698" cy="2214646"/>
            <a:chOff x="0" y="0"/>
            <a:chExt cx="12831597" cy="2952861"/>
          </a:xfrm>
        </p:grpSpPr>
        <p:grpSp>
          <p:nvGrpSpPr>
            <p:cNvPr name="Group 8" id="8"/>
            <p:cNvGrpSpPr/>
            <p:nvPr/>
          </p:nvGrpSpPr>
          <p:grpSpPr>
            <a:xfrm rot="0">
              <a:off x="0" y="0"/>
              <a:ext cx="12831597" cy="2057400"/>
              <a:chOff x="0" y="0"/>
              <a:chExt cx="2534637" cy="406400"/>
            </a:xfrm>
          </p:grpSpPr>
          <p:sp>
            <p:nvSpPr>
              <p:cNvPr name="Freeform 9" id="9"/>
              <p:cNvSpPr/>
              <p:nvPr/>
            </p:nvSpPr>
            <p:spPr>
              <a:xfrm flipH="false" flipV="false" rot="0">
                <a:off x="0" y="0"/>
                <a:ext cx="2534637" cy="406400"/>
              </a:xfrm>
              <a:custGeom>
                <a:avLst/>
                <a:gdLst/>
                <a:ahLst/>
                <a:cxnLst/>
                <a:rect r="r" b="b" t="t" l="l"/>
                <a:pathLst>
                  <a:path h="406400" w="2534637">
                    <a:moveTo>
                      <a:pt x="2331437" y="0"/>
                    </a:moveTo>
                    <a:lnTo>
                      <a:pt x="0" y="0"/>
                    </a:lnTo>
                    <a:lnTo>
                      <a:pt x="0" y="406400"/>
                    </a:lnTo>
                    <a:lnTo>
                      <a:pt x="2331437" y="406400"/>
                    </a:lnTo>
                    <a:lnTo>
                      <a:pt x="2534637" y="203200"/>
                    </a:lnTo>
                    <a:lnTo>
                      <a:pt x="2331437" y="0"/>
                    </a:lnTo>
                    <a:close/>
                  </a:path>
                </a:pathLst>
              </a:custGeom>
              <a:solidFill>
                <a:srgbClr val="61A1BA"/>
              </a:solidFill>
            </p:spPr>
          </p:sp>
          <p:sp>
            <p:nvSpPr>
              <p:cNvPr name="TextBox 10" id="10"/>
              <p:cNvSpPr txBox="true"/>
              <p:nvPr/>
            </p:nvSpPr>
            <p:spPr>
              <a:xfrm>
                <a:off x="0" y="-38100"/>
                <a:ext cx="2420337" cy="444500"/>
              </a:xfrm>
              <a:prstGeom prst="rect">
                <a:avLst/>
              </a:prstGeom>
            </p:spPr>
            <p:txBody>
              <a:bodyPr anchor="ctr" rtlCol="false" tIns="50800" lIns="50800" bIns="50800" rIns="50800"/>
              <a:lstStyle/>
              <a:p>
                <a:pPr algn="ctr">
                  <a:lnSpc>
                    <a:spcPts val="3375"/>
                  </a:lnSpc>
                </a:pPr>
              </a:p>
            </p:txBody>
          </p:sp>
        </p:grpSp>
        <p:sp>
          <p:nvSpPr>
            <p:cNvPr name="TextBox 11" id="11"/>
            <p:cNvSpPr txBox="true"/>
            <p:nvPr/>
          </p:nvSpPr>
          <p:spPr>
            <a:xfrm rot="0">
              <a:off x="0" y="197049"/>
              <a:ext cx="12831597" cy="2755812"/>
            </a:xfrm>
            <a:prstGeom prst="rect">
              <a:avLst/>
            </a:prstGeom>
          </p:spPr>
          <p:txBody>
            <a:bodyPr anchor="t" rtlCol="false" tIns="0" lIns="0" bIns="0" rIns="0">
              <a:spAutoFit/>
            </a:bodyPr>
            <a:lstStyle/>
            <a:p>
              <a:pPr algn="ctr">
                <a:lnSpc>
                  <a:spcPts val="8400"/>
                </a:lnSpc>
              </a:pPr>
              <a:r>
                <a:rPr lang="en-US" sz="6000" b="true">
                  <a:solidFill>
                    <a:srgbClr val="000000"/>
                  </a:solidFill>
                  <a:latin typeface="Canva Sans Bold"/>
                  <a:ea typeface="Canva Sans Bold"/>
                  <a:cs typeface="Canva Sans Bold"/>
                  <a:sym typeface="Canva Sans Bold"/>
                </a:rPr>
                <a:t>Facebook Posts Sample</a:t>
              </a:r>
            </a:p>
            <a:p>
              <a:pPr algn="ctr">
                <a:lnSpc>
                  <a:spcPts val="8400"/>
                </a:lnSpc>
                <a:spcBef>
                  <a:spcPct val="0"/>
                </a:spcBef>
              </a:pPr>
            </a:p>
          </p:txBody>
        </p:sp>
      </p:grpSp>
      <p:sp>
        <p:nvSpPr>
          <p:cNvPr name="TextBox 12" id="12"/>
          <p:cNvSpPr txBox="true"/>
          <p:nvPr/>
        </p:nvSpPr>
        <p:spPr>
          <a:xfrm rot="0">
            <a:off x="10017086" y="483012"/>
            <a:ext cx="4844825" cy="624311"/>
          </a:xfrm>
          <a:prstGeom prst="rect">
            <a:avLst/>
          </a:prstGeom>
        </p:spPr>
        <p:txBody>
          <a:bodyPr anchor="t" rtlCol="false" tIns="0" lIns="0" bIns="0" rIns="0">
            <a:spAutoFit/>
          </a:bodyPr>
          <a:lstStyle/>
          <a:p>
            <a:pPr algn="ctr">
              <a:lnSpc>
                <a:spcPts val="5123"/>
              </a:lnSpc>
              <a:spcBef>
                <a:spcPct val="0"/>
              </a:spcBef>
            </a:pPr>
            <a:r>
              <a:rPr lang="en-US" b="true" sz="3659" spc="219">
                <a:solidFill>
                  <a:srgbClr val="000000"/>
                </a:solidFill>
                <a:latin typeface="Open Sans Bold"/>
                <a:ea typeface="Open Sans Bold"/>
                <a:cs typeface="Open Sans Bold"/>
                <a:sym typeface="Open Sans Bold"/>
              </a:rPr>
              <a:t>CONTENT SAMPLES</a:t>
            </a:r>
          </a:p>
        </p:txBody>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bg>
      <p:bgPr>
        <a:solidFill>
          <a:srgbClr val="387A92"/>
        </a:solidFill>
      </p:bgPr>
    </p:bg>
    <p:spTree>
      <p:nvGrpSpPr>
        <p:cNvPr id="1" name=""/>
        <p:cNvGrpSpPr/>
        <p:nvPr/>
      </p:nvGrpSpPr>
      <p:grpSpPr>
        <a:xfrm>
          <a:off x="0" y="0"/>
          <a:ext cx="0" cy="0"/>
          <a:chOff x="0" y="0"/>
          <a:chExt cx="0" cy="0"/>
        </a:xfrm>
      </p:grpSpPr>
      <p:grpSp>
        <p:nvGrpSpPr>
          <p:cNvPr name="Group 2" id="2"/>
          <p:cNvGrpSpPr/>
          <p:nvPr/>
        </p:nvGrpSpPr>
        <p:grpSpPr>
          <a:xfrm rot="0">
            <a:off x="0" y="0"/>
            <a:ext cx="9623698" cy="1543050"/>
            <a:chOff x="0" y="0"/>
            <a:chExt cx="2534637" cy="406400"/>
          </a:xfrm>
        </p:grpSpPr>
        <p:sp>
          <p:nvSpPr>
            <p:cNvPr name="Freeform 3" id="3"/>
            <p:cNvSpPr/>
            <p:nvPr/>
          </p:nvSpPr>
          <p:spPr>
            <a:xfrm flipH="false" flipV="false" rot="0">
              <a:off x="0" y="0"/>
              <a:ext cx="2534637" cy="406400"/>
            </a:xfrm>
            <a:custGeom>
              <a:avLst/>
              <a:gdLst/>
              <a:ahLst/>
              <a:cxnLst/>
              <a:rect r="r" b="b" t="t" l="l"/>
              <a:pathLst>
                <a:path h="406400" w="2534637">
                  <a:moveTo>
                    <a:pt x="2331437" y="0"/>
                  </a:moveTo>
                  <a:lnTo>
                    <a:pt x="0" y="0"/>
                  </a:lnTo>
                  <a:lnTo>
                    <a:pt x="0" y="406400"/>
                  </a:lnTo>
                  <a:lnTo>
                    <a:pt x="2331437" y="406400"/>
                  </a:lnTo>
                  <a:lnTo>
                    <a:pt x="2534637" y="203200"/>
                  </a:lnTo>
                  <a:lnTo>
                    <a:pt x="2331437" y="0"/>
                  </a:lnTo>
                  <a:close/>
                </a:path>
              </a:pathLst>
            </a:custGeom>
            <a:solidFill>
              <a:srgbClr val="61A1BA"/>
            </a:solidFill>
          </p:spPr>
        </p:sp>
        <p:sp>
          <p:nvSpPr>
            <p:cNvPr name="TextBox 4" id="4"/>
            <p:cNvSpPr txBox="true"/>
            <p:nvPr/>
          </p:nvSpPr>
          <p:spPr>
            <a:xfrm>
              <a:off x="0" y="-38100"/>
              <a:ext cx="2420337" cy="444500"/>
            </a:xfrm>
            <a:prstGeom prst="rect">
              <a:avLst/>
            </a:prstGeom>
          </p:spPr>
          <p:txBody>
            <a:bodyPr anchor="ctr" rtlCol="false" tIns="50800" lIns="50800" bIns="50800" rIns="50800"/>
            <a:lstStyle/>
            <a:p>
              <a:pPr algn="ctr">
                <a:lnSpc>
                  <a:spcPts val="3375"/>
                </a:lnSpc>
              </a:pPr>
            </a:p>
          </p:txBody>
        </p:sp>
      </p:grpSp>
      <p:sp>
        <p:nvSpPr>
          <p:cNvPr name="Freeform 5" id="5"/>
          <p:cNvSpPr/>
          <p:nvPr/>
        </p:nvSpPr>
        <p:spPr>
          <a:xfrm flipH="false" flipV="false" rot="0">
            <a:off x="15085907" y="-779923"/>
            <a:ext cx="4008003" cy="4008003"/>
          </a:xfrm>
          <a:custGeom>
            <a:avLst/>
            <a:gdLst/>
            <a:ahLst/>
            <a:cxnLst/>
            <a:rect r="r" b="b" t="t" l="l"/>
            <a:pathLst>
              <a:path h="4008003" w="4008003">
                <a:moveTo>
                  <a:pt x="0" y="0"/>
                </a:moveTo>
                <a:lnTo>
                  <a:pt x="4008003" y="0"/>
                </a:lnTo>
                <a:lnTo>
                  <a:pt x="4008003" y="4008003"/>
                </a:lnTo>
                <a:lnTo>
                  <a:pt x="0" y="4008003"/>
                </a:lnTo>
                <a:lnTo>
                  <a:pt x="0" y="0"/>
                </a:lnTo>
                <a:close/>
              </a:path>
            </a:pathLst>
          </a:custGeom>
          <a:blipFill>
            <a:blip r:embed="rId2"/>
            <a:stretch>
              <a:fillRect l="0" t="0" r="0" b="0"/>
            </a:stretch>
          </a:blipFill>
        </p:spPr>
      </p:sp>
      <p:sp>
        <p:nvSpPr>
          <p:cNvPr name="Freeform 6" id="6"/>
          <p:cNvSpPr/>
          <p:nvPr/>
        </p:nvSpPr>
        <p:spPr>
          <a:xfrm flipH="false" flipV="false" rot="0">
            <a:off x="16397764" y="8229600"/>
            <a:ext cx="1890236" cy="2057400"/>
          </a:xfrm>
          <a:custGeom>
            <a:avLst/>
            <a:gdLst/>
            <a:ahLst/>
            <a:cxnLst/>
            <a:rect r="r" b="b" t="t" l="l"/>
            <a:pathLst>
              <a:path h="2057400" w="1890236">
                <a:moveTo>
                  <a:pt x="0" y="0"/>
                </a:moveTo>
                <a:lnTo>
                  <a:pt x="1890236" y="0"/>
                </a:lnTo>
                <a:lnTo>
                  <a:pt x="1890236" y="2057400"/>
                </a:lnTo>
                <a:lnTo>
                  <a:pt x="0" y="20574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2370718" y="1831440"/>
            <a:ext cx="3469933" cy="6624119"/>
          </a:xfrm>
          <a:custGeom>
            <a:avLst/>
            <a:gdLst/>
            <a:ahLst/>
            <a:cxnLst/>
            <a:rect r="r" b="b" t="t" l="l"/>
            <a:pathLst>
              <a:path h="6624119" w="3469933">
                <a:moveTo>
                  <a:pt x="0" y="0"/>
                </a:moveTo>
                <a:lnTo>
                  <a:pt x="3469933" y="0"/>
                </a:lnTo>
                <a:lnTo>
                  <a:pt x="3469933" y="6624120"/>
                </a:lnTo>
                <a:lnTo>
                  <a:pt x="0" y="6624120"/>
                </a:lnTo>
                <a:lnTo>
                  <a:pt x="0" y="0"/>
                </a:lnTo>
                <a:close/>
              </a:path>
            </a:pathLst>
          </a:custGeom>
          <a:blipFill>
            <a:blip r:embed="rId5"/>
            <a:stretch>
              <a:fillRect l="0" t="0" r="0" b="-16407"/>
            </a:stretch>
          </a:blipFill>
          <a:ln w="19050" cap="rnd">
            <a:solidFill>
              <a:srgbClr val="FFFFFF"/>
            </a:solidFill>
            <a:prstDash val="solid"/>
            <a:round/>
          </a:ln>
        </p:spPr>
      </p:sp>
      <p:sp>
        <p:nvSpPr>
          <p:cNvPr name="Freeform 8" id="8"/>
          <p:cNvSpPr/>
          <p:nvPr/>
        </p:nvSpPr>
        <p:spPr>
          <a:xfrm flipH="false" flipV="false" rot="0">
            <a:off x="11264556" y="1831440"/>
            <a:ext cx="3821351" cy="6624119"/>
          </a:xfrm>
          <a:custGeom>
            <a:avLst/>
            <a:gdLst/>
            <a:ahLst/>
            <a:cxnLst/>
            <a:rect r="r" b="b" t="t" l="l"/>
            <a:pathLst>
              <a:path h="6624119" w="3821351">
                <a:moveTo>
                  <a:pt x="0" y="0"/>
                </a:moveTo>
                <a:lnTo>
                  <a:pt x="3821351" y="0"/>
                </a:lnTo>
                <a:lnTo>
                  <a:pt x="3821351" y="6624120"/>
                </a:lnTo>
                <a:lnTo>
                  <a:pt x="0" y="6624120"/>
                </a:lnTo>
                <a:lnTo>
                  <a:pt x="0" y="0"/>
                </a:lnTo>
                <a:close/>
              </a:path>
            </a:pathLst>
          </a:custGeom>
          <a:blipFill>
            <a:blip r:embed="rId6"/>
            <a:stretch>
              <a:fillRect l="0" t="-11094" r="0" b="-17102"/>
            </a:stretch>
          </a:blipFill>
          <a:ln w="19050" cap="rnd">
            <a:solidFill>
              <a:srgbClr val="FDFDFD"/>
            </a:solidFill>
            <a:prstDash val="solid"/>
            <a:round/>
          </a:ln>
        </p:spPr>
      </p:sp>
      <p:sp>
        <p:nvSpPr>
          <p:cNvPr name="Freeform 9" id="9"/>
          <p:cNvSpPr/>
          <p:nvPr/>
        </p:nvSpPr>
        <p:spPr>
          <a:xfrm flipH="false" flipV="false" rot="0">
            <a:off x="6545501" y="1831440"/>
            <a:ext cx="4012143" cy="6624119"/>
          </a:xfrm>
          <a:custGeom>
            <a:avLst/>
            <a:gdLst/>
            <a:ahLst/>
            <a:cxnLst/>
            <a:rect r="r" b="b" t="t" l="l"/>
            <a:pathLst>
              <a:path h="6624119" w="4012143">
                <a:moveTo>
                  <a:pt x="0" y="0"/>
                </a:moveTo>
                <a:lnTo>
                  <a:pt x="4012143" y="0"/>
                </a:lnTo>
                <a:lnTo>
                  <a:pt x="4012143" y="6624120"/>
                </a:lnTo>
                <a:lnTo>
                  <a:pt x="0" y="6624120"/>
                </a:lnTo>
                <a:lnTo>
                  <a:pt x="0" y="0"/>
                </a:lnTo>
                <a:close/>
              </a:path>
            </a:pathLst>
          </a:custGeom>
          <a:blipFill>
            <a:blip r:embed="rId7"/>
            <a:stretch>
              <a:fillRect l="0" t="-8566" r="0" b="-26030"/>
            </a:stretch>
          </a:blipFill>
          <a:ln w="19050" cap="rnd">
            <a:solidFill>
              <a:srgbClr val="FFFFFF"/>
            </a:solidFill>
            <a:prstDash val="solid"/>
            <a:round/>
          </a:ln>
        </p:spPr>
      </p:sp>
      <p:grpSp>
        <p:nvGrpSpPr>
          <p:cNvPr name="Group 10" id="10"/>
          <p:cNvGrpSpPr/>
          <p:nvPr/>
        </p:nvGrpSpPr>
        <p:grpSpPr>
          <a:xfrm rot="0">
            <a:off x="1016394" y="8741310"/>
            <a:ext cx="16326488" cy="916985"/>
            <a:chOff x="0" y="0"/>
            <a:chExt cx="4299980" cy="241511"/>
          </a:xfrm>
        </p:grpSpPr>
        <p:sp>
          <p:nvSpPr>
            <p:cNvPr name="Freeform 11" id="11"/>
            <p:cNvSpPr/>
            <p:nvPr/>
          </p:nvSpPr>
          <p:spPr>
            <a:xfrm flipH="false" flipV="false" rot="0">
              <a:off x="0" y="0"/>
              <a:ext cx="4299981" cy="241511"/>
            </a:xfrm>
            <a:custGeom>
              <a:avLst/>
              <a:gdLst/>
              <a:ahLst/>
              <a:cxnLst/>
              <a:rect r="r" b="b" t="t" l="l"/>
              <a:pathLst>
                <a:path h="241511" w="4299981">
                  <a:moveTo>
                    <a:pt x="24184" y="0"/>
                  </a:moveTo>
                  <a:lnTo>
                    <a:pt x="4275797" y="0"/>
                  </a:lnTo>
                  <a:cubicBezTo>
                    <a:pt x="4289153" y="0"/>
                    <a:pt x="4299981" y="10827"/>
                    <a:pt x="4299981" y="24184"/>
                  </a:cubicBezTo>
                  <a:lnTo>
                    <a:pt x="4299981" y="217327"/>
                  </a:lnTo>
                  <a:cubicBezTo>
                    <a:pt x="4299981" y="223741"/>
                    <a:pt x="4297433" y="229892"/>
                    <a:pt x="4292897" y="234427"/>
                  </a:cubicBezTo>
                  <a:cubicBezTo>
                    <a:pt x="4288362" y="238963"/>
                    <a:pt x="4282211" y="241511"/>
                    <a:pt x="4275797" y="241511"/>
                  </a:cubicBezTo>
                  <a:lnTo>
                    <a:pt x="24184" y="241511"/>
                  </a:lnTo>
                  <a:cubicBezTo>
                    <a:pt x="10827" y="241511"/>
                    <a:pt x="0" y="230683"/>
                    <a:pt x="0" y="217327"/>
                  </a:cubicBezTo>
                  <a:lnTo>
                    <a:pt x="0" y="24184"/>
                  </a:lnTo>
                  <a:cubicBezTo>
                    <a:pt x="0" y="10827"/>
                    <a:pt x="10827" y="0"/>
                    <a:pt x="24184" y="0"/>
                  </a:cubicBezTo>
                  <a:close/>
                </a:path>
              </a:pathLst>
            </a:custGeom>
            <a:solidFill>
              <a:srgbClr val="FFFFFF"/>
            </a:solidFill>
          </p:spPr>
        </p:sp>
        <p:sp>
          <p:nvSpPr>
            <p:cNvPr name="TextBox 12" id="12"/>
            <p:cNvSpPr txBox="true"/>
            <p:nvPr/>
          </p:nvSpPr>
          <p:spPr>
            <a:xfrm>
              <a:off x="0" y="-38100"/>
              <a:ext cx="4299980" cy="279611"/>
            </a:xfrm>
            <a:prstGeom prst="rect">
              <a:avLst/>
            </a:prstGeom>
          </p:spPr>
          <p:txBody>
            <a:bodyPr anchor="ctr" rtlCol="false" tIns="50800" lIns="50800" bIns="50800" rIns="50800"/>
            <a:lstStyle/>
            <a:p>
              <a:pPr algn="ctr">
                <a:lnSpc>
                  <a:spcPts val="3375"/>
                </a:lnSpc>
              </a:pPr>
            </a:p>
          </p:txBody>
        </p:sp>
      </p:grpSp>
      <p:sp>
        <p:nvSpPr>
          <p:cNvPr name="TextBox 13" id="13"/>
          <p:cNvSpPr txBox="true"/>
          <p:nvPr/>
        </p:nvSpPr>
        <p:spPr>
          <a:xfrm rot="0">
            <a:off x="0" y="119212"/>
            <a:ext cx="9623698" cy="2095434"/>
          </a:xfrm>
          <a:prstGeom prst="rect">
            <a:avLst/>
          </a:prstGeom>
        </p:spPr>
        <p:txBody>
          <a:bodyPr anchor="t" rtlCol="false" tIns="0" lIns="0" bIns="0" rIns="0">
            <a:spAutoFit/>
          </a:bodyPr>
          <a:lstStyle/>
          <a:p>
            <a:pPr algn="ctr">
              <a:lnSpc>
                <a:spcPts val="8400"/>
              </a:lnSpc>
            </a:pPr>
            <a:r>
              <a:rPr lang="en-US" sz="6000" b="true">
                <a:solidFill>
                  <a:srgbClr val="000000"/>
                </a:solidFill>
                <a:latin typeface="Canva Sans Bold"/>
                <a:ea typeface="Canva Sans Bold"/>
                <a:cs typeface="Canva Sans Bold"/>
                <a:sym typeface="Canva Sans Bold"/>
              </a:rPr>
              <a:t>Facebook Posts Sample</a:t>
            </a:r>
          </a:p>
          <a:p>
            <a:pPr algn="ctr">
              <a:lnSpc>
                <a:spcPts val="8400"/>
              </a:lnSpc>
              <a:spcBef>
                <a:spcPct val="0"/>
              </a:spcBef>
            </a:pPr>
          </a:p>
        </p:txBody>
      </p:sp>
      <p:sp>
        <p:nvSpPr>
          <p:cNvPr name="TextBox 14" id="14"/>
          <p:cNvSpPr txBox="true"/>
          <p:nvPr/>
        </p:nvSpPr>
        <p:spPr>
          <a:xfrm rot="0">
            <a:off x="1028700" y="9036509"/>
            <a:ext cx="16326488" cy="405481"/>
          </a:xfrm>
          <a:prstGeom prst="rect">
            <a:avLst/>
          </a:prstGeom>
        </p:spPr>
        <p:txBody>
          <a:bodyPr anchor="t" rtlCol="false" tIns="0" lIns="0" bIns="0" rIns="0">
            <a:spAutoFit/>
          </a:bodyPr>
          <a:lstStyle/>
          <a:p>
            <a:pPr algn="ctr">
              <a:lnSpc>
                <a:spcPts val="3375"/>
              </a:lnSpc>
              <a:spcBef>
                <a:spcPct val="0"/>
              </a:spcBef>
            </a:pPr>
            <a:r>
              <a:rPr lang="en-US" b="true" sz="2411" spc="144">
                <a:solidFill>
                  <a:srgbClr val="000000"/>
                </a:solidFill>
                <a:latin typeface="Open Sans Bold"/>
                <a:ea typeface="Open Sans Bold"/>
                <a:cs typeface="Open Sans Bold"/>
                <a:sym typeface="Open Sans Bold"/>
              </a:rPr>
              <a:t>Before and after posts were published on facebook and instagram as posts, reels and stories</a:t>
            </a:r>
          </a:p>
        </p:txBody>
      </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bg>
      <p:bgPr>
        <a:solidFill>
          <a:srgbClr val="387A92"/>
        </a:solidFill>
      </p:bgPr>
    </p:bg>
    <p:spTree>
      <p:nvGrpSpPr>
        <p:cNvPr id="1" name=""/>
        <p:cNvGrpSpPr/>
        <p:nvPr/>
      </p:nvGrpSpPr>
      <p:grpSpPr>
        <a:xfrm>
          <a:off x="0" y="0"/>
          <a:ext cx="0" cy="0"/>
          <a:chOff x="0" y="0"/>
          <a:chExt cx="0" cy="0"/>
        </a:xfrm>
      </p:grpSpPr>
      <p:grpSp>
        <p:nvGrpSpPr>
          <p:cNvPr name="Group 2" id="2"/>
          <p:cNvGrpSpPr/>
          <p:nvPr/>
        </p:nvGrpSpPr>
        <p:grpSpPr>
          <a:xfrm rot="0">
            <a:off x="0" y="0"/>
            <a:ext cx="9623698" cy="1543050"/>
            <a:chOff x="0" y="0"/>
            <a:chExt cx="2534637" cy="406400"/>
          </a:xfrm>
        </p:grpSpPr>
        <p:sp>
          <p:nvSpPr>
            <p:cNvPr name="Freeform 3" id="3"/>
            <p:cNvSpPr/>
            <p:nvPr/>
          </p:nvSpPr>
          <p:spPr>
            <a:xfrm flipH="false" flipV="false" rot="0">
              <a:off x="0" y="0"/>
              <a:ext cx="2534637" cy="406400"/>
            </a:xfrm>
            <a:custGeom>
              <a:avLst/>
              <a:gdLst/>
              <a:ahLst/>
              <a:cxnLst/>
              <a:rect r="r" b="b" t="t" l="l"/>
              <a:pathLst>
                <a:path h="406400" w="2534637">
                  <a:moveTo>
                    <a:pt x="2331437" y="0"/>
                  </a:moveTo>
                  <a:lnTo>
                    <a:pt x="0" y="0"/>
                  </a:lnTo>
                  <a:lnTo>
                    <a:pt x="0" y="406400"/>
                  </a:lnTo>
                  <a:lnTo>
                    <a:pt x="2331437" y="406400"/>
                  </a:lnTo>
                  <a:lnTo>
                    <a:pt x="2534637" y="203200"/>
                  </a:lnTo>
                  <a:lnTo>
                    <a:pt x="2331437" y="0"/>
                  </a:lnTo>
                  <a:close/>
                </a:path>
              </a:pathLst>
            </a:custGeom>
            <a:solidFill>
              <a:srgbClr val="61A1BA"/>
            </a:solidFill>
          </p:spPr>
        </p:sp>
        <p:sp>
          <p:nvSpPr>
            <p:cNvPr name="TextBox 4" id="4"/>
            <p:cNvSpPr txBox="true"/>
            <p:nvPr/>
          </p:nvSpPr>
          <p:spPr>
            <a:xfrm>
              <a:off x="0" y="-38100"/>
              <a:ext cx="2420337" cy="444500"/>
            </a:xfrm>
            <a:prstGeom prst="rect">
              <a:avLst/>
            </a:prstGeom>
          </p:spPr>
          <p:txBody>
            <a:bodyPr anchor="ctr" rtlCol="false" tIns="50800" lIns="50800" bIns="50800" rIns="50800"/>
            <a:lstStyle/>
            <a:p>
              <a:pPr algn="ctr">
                <a:lnSpc>
                  <a:spcPts val="3375"/>
                </a:lnSpc>
              </a:pPr>
            </a:p>
          </p:txBody>
        </p:sp>
      </p:grpSp>
      <p:sp>
        <p:nvSpPr>
          <p:cNvPr name="Freeform 5" id="5"/>
          <p:cNvSpPr/>
          <p:nvPr/>
        </p:nvSpPr>
        <p:spPr>
          <a:xfrm flipH="false" flipV="false" rot="0">
            <a:off x="15085907" y="-779923"/>
            <a:ext cx="4008003" cy="4008003"/>
          </a:xfrm>
          <a:custGeom>
            <a:avLst/>
            <a:gdLst/>
            <a:ahLst/>
            <a:cxnLst/>
            <a:rect r="r" b="b" t="t" l="l"/>
            <a:pathLst>
              <a:path h="4008003" w="4008003">
                <a:moveTo>
                  <a:pt x="0" y="0"/>
                </a:moveTo>
                <a:lnTo>
                  <a:pt x="4008003" y="0"/>
                </a:lnTo>
                <a:lnTo>
                  <a:pt x="4008003" y="4008003"/>
                </a:lnTo>
                <a:lnTo>
                  <a:pt x="0" y="4008003"/>
                </a:lnTo>
                <a:lnTo>
                  <a:pt x="0" y="0"/>
                </a:lnTo>
                <a:close/>
              </a:path>
            </a:pathLst>
          </a:custGeom>
          <a:blipFill>
            <a:blip r:embed="rId2"/>
            <a:stretch>
              <a:fillRect l="0" t="0" r="0" b="0"/>
            </a:stretch>
          </a:blipFill>
        </p:spPr>
      </p:sp>
      <p:sp>
        <p:nvSpPr>
          <p:cNvPr name="Freeform 6" id="6"/>
          <p:cNvSpPr/>
          <p:nvPr/>
        </p:nvSpPr>
        <p:spPr>
          <a:xfrm flipH="false" flipV="false" rot="0">
            <a:off x="16397764" y="8229600"/>
            <a:ext cx="1890236" cy="2057400"/>
          </a:xfrm>
          <a:custGeom>
            <a:avLst/>
            <a:gdLst/>
            <a:ahLst/>
            <a:cxnLst/>
            <a:rect r="r" b="b" t="t" l="l"/>
            <a:pathLst>
              <a:path h="2057400" w="1890236">
                <a:moveTo>
                  <a:pt x="0" y="0"/>
                </a:moveTo>
                <a:lnTo>
                  <a:pt x="1890236" y="0"/>
                </a:lnTo>
                <a:lnTo>
                  <a:pt x="1890236" y="2057400"/>
                </a:lnTo>
                <a:lnTo>
                  <a:pt x="0" y="20574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pic>
        <p:nvPicPr>
          <p:cNvPr name="Picture 7" id="7">
            <a:hlinkClick action="ppaction://media"/>
          </p:cNvPr>
          <p:cNvPicPr>
            <a:picLocks noChangeAspect="true"/>
          </p:cNvPicPr>
          <p:nvPr>
            <a:videoFile r:link="rId6"/>
            <p:extLst>
              <p:ext uri="{DAA4B4D4-6D71-4841-9C94-3DE7FCFB9230}">
                <p14:media xmlns:p14="http://schemas.microsoft.com/office/powerpoint/2010/main" r:embed="rId7"/>
              </p:ext>
            </p:extLst>
          </p:nvPr>
        </p:nvPicPr>
        <p:blipFill>
          <a:blip r:embed="rId5"/>
          <a:srcRect l="0" t="0" r="0" b="0"/>
          <a:stretch>
            <a:fillRect/>
          </a:stretch>
        </p:blipFill>
        <p:spPr>
          <a:xfrm flipH="false" flipV="false" rot="60827">
            <a:off x="2974309" y="2208780"/>
            <a:ext cx="12339383" cy="6940903"/>
          </a:xfrm>
          <a:prstGeom prst="rect">
            <a:avLst/>
          </a:prstGeom>
          <a:ln w="95250" cap="rnd">
            <a:solidFill>
              <a:srgbClr val="000000"/>
            </a:solidFill>
            <a:prstDash val="solid"/>
          </a:ln>
        </p:spPr>
      </p:pic>
      <p:sp>
        <p:nvSpPr>
          <p:cNvPr name="TextBox 8" id="8"/>
          <p:cNvSpPr txBox="true"/>
          <p:nvPr/>
        </p:nvSpPr>
        <p:spPr>
          <a:xfrm rot="0">
            <a:off x="0" y="119212"/>
            <a:ext cx="9623698" cy="2095434"/>
          </a:xfrm>
          <a:prstGeom prst="rect">
            <a:avLst/>
          </a:prstGeom>
        </p:spPr>
        <p:txBody>
          <a:bodyPr anchor="t" rtlCol="false" tIns="0" lIns="0" bIns="0" rIns="0">
            <a:spAutoFit/>
          </a:bodyPr>
          <a:lstStyle/>
          <a:p>
            <a:pPr algn="ctr">
              <a:lnSpc>
                <a:spcPts val="8400"/>
              </a:lnSpc>
            </a:pPr>
            <a:r>
              <a:rPr lang="en-US" sz="6000" b="true">
                <a:solidFill>
                  <a:srgbClr val="000000"/>
                </a:solidFill>
                <a:latin typeface="Canva Sans Bold"/>
                <a:ea typeface="Canva Sans Bold"/>
                <a:cs typeface="Canva Sans Bold"/>
                <a:sym typeface="Canva Sans Bold"/>
              </a:rPr>
              <a:t>Facebook Posts Sample</a:t>
            </a:r>
          </a:p>
          <a:p>
            <a:pPr algn="ctr">
              <a:lnSpc>
                <a:spcPts val="8400"/>
              </a:lnSpc>
              <a:spcBef>
                <a:spcPct val="0"/>
              </a:spcBef>
            </a:pPr>
          </a:p>
        </p:txBody>
      </p:sp>
    </p:spTree>
  </p:cSld>
  <p:clrMapOvr>
    <a:masterClrMapping/>
  </p:clrMapOvr>
  <p:timing>
    <p:tnLst>
      <p:par>
        <p:cTn dur="indefinite" restart="never" nodeType="tmRoot">
          <p:childTnLst>
            <p:video>
              <p:cMediaNode vol="100000">
                <p:cTn fill="hold" display="false">
                  <p:stCondLst>
                    <p:cond delay="indefinite"/>
                  </p:stCondLst>
                </p:cTn>
                <p:tgtEl>
                  <p:spTgt spid="7"/>
                </p:tgtEl>
              </p:cMediaNode>
            </p:video>
          </p:childTnLst>
        </p:cTn>
      </p:par>
    </p:tnLst>
  </p:timing>
</p:sld>
</file>

<file path=ppt/slides/slide37.xml><?xml version="1.0" encoding="utf-8"?>
<p:sld xmlns:p="http://schemas.openxmlformats.org/presentationml/2006/main" xmlns:a="http://schemas.openxmlformats.org/drawingml/2006/main" xmlns:r="http://schemas.openxmlformats.org/officeDocument/2006/relationships">
  <p:cSld>
    <p:bg>
      <p:bgPr>
        <a:solidFill>
          <a:srgbClr val="387A92"/>
        </a:solidFill>
      </p:bgPr>
    </p:bg>
    <p:spTree>
      <p:nvGrpSpPr>
        <p:cNvPr id="1" name=""/>
        <p:cNvGrpSpPr/>
        <p:nvPr/>
      </p:nvGrpSpPr>
      <p:grpSpPr>
        <a:xfrm>
          <a:off x="0" y="0"/>
          <a:ext cx="0" cy="0"/>
          <a:chOff x="0" y="0"/>
          <a:chExt cx="0" cy="0"/>
        </a:xfrm>
      </p:grpSpPr>
      <p:sp>
        <p:nvSpPr>
          <p:cNvPr name="Freeform 2" id="2"/>
          <p:cNvSpPr/>
          <p:nvPr/>
        </p:nvSpPr>
        <p:spPr>
          <a:xfrm flipH="false" flipV="false" rot="0">
            <a:off x="16314182" y="8229600"/>
            <a:ext cx="1890236" cy="2057400"/>
          </a:xfrm>
          <a:custGeom>
            <a:avLst/>
            <a:gdLst/>
            <a:ahLst/>
            <a:cxnLst/>
            <a:rect r="r" b="b" t="t" l="l"/>
            <a:pathLst>
              <a:path h="2057400" w="1890236">
                <a:moveTo>
                  <a:pt x="0" y="0"/>
                </a:moveTo>
                <a:lnTo>
                  <a:pt x="1890236" y="0"/>
                </a:lnTo>
                <a:lnTo>
                  <a:pt x="1890236"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3258257" y="2700916"/>
            <a:ext cx="11771487" cy="4885167"/>
          </a:xfrm>
          <a:custGeom>
            <a:avLst/>
            <a:gdLst/>
            <a:ahLst/>
            <a:cxnLst/>
            <a:rect r="r" b="b" t="t" l="l"/>
            <a:pathLst>
              <a:path h="4885167" w="11771487">
                <a:moveTo>
                  <a:pt x="0" y="0"/>
                </a:moveTo>
                <a:lnTo>
                  <a:pt x="11771486" y="0"/>
                </a:lnTo>
                <a:lnTo>
                  <a:pt x="11771486" y="4885168"/>
                </a:lnTo>
                <a:lnTo>
                  <a:pt x="0" y="488516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5085907" y="-779923"/>
            <a:ext cx="4008003" cy="4008003"/>
          </a:xfrm>
          <a:custGeom>
            <a:avLst/>
            <a:gdLst/>
            <a:ahLst/>
            <a:cxnLst/>
            <a:rect r="r" b="b" t="t" l="l"/>
            <a:pathLst>
              <a:path h="4008003" w="4008003">
                <a:moveTo>
                  <a:pt x="0" y="0"/>
                </a:moveTo>
                <a:lnTo>
                  <a:pt x="4008003" y="0"/>
                </a:lnTo>
                <a:lnTo>
                  <a:pt x="4008003" y="4008003"/>
                </a:lnTo>
                <a:lnTo>
                  <a:pt x="0" y="4008003"/>
                </a:lnTo>
                <a:lnTo>
                  <a:pt x="0" y="0"/>
                </a:lnTo>
                <a:close/>
              </a:path>
            </a:pathLst>
          </a:custGeom>
          <a:blipFill>
            <a:blip r:embed="rId6"/>
            <a:stretch>
              <a:fillRect l="0" t="0" r="0" b="0"/>
            </a:stretch>
          </a:blipFill>
        </p:spPr>
      </p:sp>
      <p:sp>
        <p:nvSpPr>
          <p:cNvPr name="TextBox 5" id="5"/>
          <p:cNvSpPr txBox="true"/>
          <p:nvPr/>
        </p:nvSpPr>
        <p:spPr>
          <a:xfrm rot="0">
            <a:off x="3265206" y="4383121"/>
            <a:ext cx="11757588" cy="1368358"/>
          </a:xfrm>
          <a:prstGeom prst="rect">
            <a:avLst/>
          </a:prstGeom>
        </p:spPr>
        <p:txBody>
          <a:bodyPr anchor="t" rtlCol="false" tIns="0" lIns="0" bIns="0" rIns="0">
            <a:spAutoFit/>
          </a:bodyPr>
          <a:lstStyle/>
          <a:p>
            <a:pPr algn="ctr">
              <a:lnSpc>
                <a:spcPts val="11200"/>
              </a:lnSpc>
              <a:spcBef>
                <a:spcPct val="0"/>
              </a:spcBef>
            </a:pPr>
            <a:r>
              <a:rPr lang="en-US" b="true" sz="8000" spc="480">
                <a:solidFill>
                  <a:srgbClr val="000000"/>
                </a:solidFill>
                <a:latin typeface="Canva Sans Bold"/>
                <a:ea typeface="Canva Sans Bold"/>
                <a:cs typeface="Canva Sans Bold"/>
                <a:sym typeface="Canva Sans Bold"/>
              </a:rPr>
              <a:t>PAGE PERFORMANCE</a:t>
            </a:r>
          </a:p>
        </p:txBody>
      </p:sp>
    </p:spTree>
  </p:cSld>
  <p:clrMapOvr>
    <a:masterClrMapping/>
  </p:clrMapOvr>
</p:sld>
</file>

<file path=ppt/slides/slide38.xml><?xml version="1.0" encoding="utf-8"?>
<p:sld xmlns:p="http://schemas.openxmlformats.org/presentationml/2006/main" xmlns:a="http://schemas.openxmlformats.org/drawingml/2006/main" xmlns:r="http://schemas.openxmlformats.org/officeDocument/2006/relationships">
  <p:cSld>
    <p:bg>
      <p:bgPr>
        <a:solidFill>
          <a:srgbClr val="387A92"/>
        </a:solidFill>
      </p:bgPr>
    </p:bg>
    <p:spTree>
      <p:nvGrpSpPr>
        <p:cNvPr id="1" name=""/>
        <p:cNvGrpSpPr/>
        <p:nvPr/>
      </p:nvGrpSpPr>
      <p:grpSpPr>
        <a:xfrm>
          <a:off x="0" y="0"/>
          <a:ext cx="0" cy="0"/>
          <a:chOff x="0" y="0"/>
          <a:chExt cx="0" cy="0"/>
        </a:xfrm>
      </p:grpSpPr>
      <p:sp>
        <p:nvSpPr>
          <p:cNvPr name="Freeform 2" id="2"/>
          <p:cNvSpPr/>
          <p:nvPr/>
        </p:nvSpPr>
        <p:spPr>
          <a:xfrm flipH="false" flipV="false" rot="0">
            <a:off x="15085907" y="-779923"/>
            <a:ext cx="4008003" cy="4008003"/>
          </a:xfrm>
          <a:custGeom>
            <a:avLst/>
            <a:gdLst/>
            <a:ahLst/>
            <a:cxnLst/>
            <a:rect r="r" b="b" t="t" l="l"/>
            <a:pathLst>
              <a:path h="4008003" w="4008003">
                <a:moveTo>
                  <a:pt x="0" y="0"/>
                </a:moveTo>
                <a:lnTo>
                  <a:pt x="4008003" y="0"/>
                </a:lnTo>
                <a:lnTo>
                  <a:pt x="4008003" y="4008003"/>
                </a:lnTo>
                <a:lnTo>
                  <a:pt x="0" y="4008003"/>
                </a:lnTo>
                <a:lnTo>
                  <a:pt x="0" y="0"/>
                </a:lnTo>
                <a:close/>
              </a:path>
            </a:pathLst>
          </a:custGeom>
          <a:blipFill>
            <a:blip r:embed="rId2"/>
            <a:stretch>
              <a:fillRect l="0" t="0" r="0" b="0"/>
            </a:stretch>
          </a:blipFill>
        </p:spPr>
      </p:sp>
      <p:sp>
        <p:nvSpPr>
          <p:cNvPr name="Freeform 3" id="3"/>
          <p:cNvSpPr/>
          <p:nvPr/>
        </p:nvSpPr>
        <p:spPr>
          <a:xfrm flipH="false" flipV="false" rot="0">
            <a:off x="16397764" y="8229600"/>
            <a:ext cx="1890236" cy="2057400"/>
          </a:xfrm>
          <a:custGeom>
            <a:avLst/>
            <a:gdLst/>
            <a:ahLst/>
            <a:cxnLst/>
            <a:rect r="r" b="b" t="t" l="l"/>
            <a:pathLst>
              <a:path h="2057400" w="1890236">
                <a:moveTo>
                  <a:pt x="0" y="0"/>
                </a:moveTo>
                <a:lnTo>
                  <a:pt x="1890236" y="0"/>
                </a:lnTo>
                <a:lnTo>
                  <a:pt x="1890236" y="2057400"/>
                </a:lnTo>
                <a:lnTo>
                  <a:pt x="0" y="20574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0" y="0"/>
            <a:ext cx="9144000" cy="1662639"/>
            <a:chOff x="0" y="0"/>
            <a:chExt cx="2408296" cy="437897"/>
          </a:xfrm>
        </p:grpSpPr>
        <p:sp>
          <p:nvSpPr>
            <p:cNvPr name="Freeform 5" id="5"/>
            <p:cNvSpPr/>
            <p:nvPr/>
          </p:nvSpPr>
          <p:spPr>
            <a:xfrm flipH="false" flipV="false" rot="0">
              <a:off x="0" y="0"/>
              <a:ext cx="2408296" cy="437897"/>
            </a:xfrm>
            <a:custGeom>
              <a:avLst/>
              <a:gdLst/>
              <a:ahLst/>
              <a:cxnLst/>
              <a:rect r="r" b="b" t="t" l="l"/>
              <a:pathLst>
                <a:path h="437897" w="2408296">
                  <a:moveTo>
                    <a:pt x="2205096" y="0"/>
                  </a:moveTo>
                  <a:lnTo>
                    <a:pt x="0" y="0"/>
                  </a:lnTo>
                  <a:lnTo>
                    <a:pt x="0" y="437897"/>
                  </a:lnTo>
                  <a:lnTo>
                    <a:pt x="2205096" y="437897"/>
                  </a:lnTo>
                  <a:lnTo>
                    <a:pt x="2408296" y="218948"/>
                  </a:lnTo>
                  <a:lnTo>
                    <a:pt x="2205096" y="0"/>
                  </a:lnTo>
                  <a:close/>
                </a:path>
              </a:pathLst>
            </a:custGeom>
            <a:solidFill>
              <a:srgbClr val="61A1BA"/>
            </a:solidFill>
          </p:spPr>
        </p:sp>
        <p:sp>
          <p:nvSpPr>
            <p:cNvPr name="TextBox 6" id="6"/>
            <p:cNvSpPr txBox="true"/>
            <p:nvPr/>
          </p:nvSpPr>
          <p:spPr>
            <a:xfrm>
              <a:off x="0" y="-38100"/>
              <a:ext cx="2293996" cy="475997"/>
            </a:xfrm>
            <a:prstGeom prst="rect">
              <a:avLst/>
            </a:prstGeom>
          </p:spPr>
          <p:txBody>
            <a:bodyPr anchor="ctr" rtlCol="false" tIns="50800" lIns="50800" bIns="50800" rIns="50800"/>
            <a:lstStyle/>
            <a:p>
              <a:pPr algn="ctr">
                <a:lnSpc>
                  <a:spcPts val="3375"/>
                </a:lnSpc>
              </a:pPr>
            </a:p>
          </p:txBody>
        </p:sp>
      </p:grpSp>
      <p:sp>
        <p:nvSpPr>
          <p:cNvPr name="Freeform 7" id="7"/>
          <p:cNvSpPr/>
          <p:nvPr/>
        </p:nvSpPr>
        <p:spPr>
          <a:xfrm flipH="false" flipV="false" rot="0">
            <a:off x="1028700" y="2070552"/>
            <a:ext cx="10567729" cy="7500393"/>
          </a:xfrm>
          <a:custGeom>
            <a:avLst/>
            <a:gdLst/>
            <a:ahLst/>
            <a:cxnLst/>
            <a:rect r="r" b="b" t="t" l="l"/>
            <a:pathLst>
              <a:path h="7500393" w="10567729">
                <a:moveTo>
                  <a:pt x="0" y="0"/>
                </a:moveTo>
                <a:lnTo>
                  <a:pt x="10567729" y="0"/>
                </a:lnTo>
                <a:lnTo>
                  <a:pt x="10567729" y="7500393"/>
                </a:lnTo>
                <a:lnTo>
                  <a:pt x="0" y="7500393"/>
                </a:lnTo>
                <a:lnTo>
                  <a:pt x="0" y="0"/>
                </a:lnTo>
                <a:close/>
              </a:path>
            </a:pathLst>
          </a:custGeom>
          <a:blipFill>
            <a:blip r:embed="rId5"/>
            <a:stretch>
              <a:fillRect l="-26445" t="0" r="-4255" b="-3585"/>
            </a:stretch>
          </a:blipFill>
        </p:spPr>
      </p:sp>
      <p:sp>
        <p:nvSpPr>
          <p:cNvPr name="TextBox 8" id="8"/>
          <p:cNvSpPr txBox="true"/>
          <p:nvPr/>
        </p:nvSpPr>
        <p:spPr>
          <a:xfrm rot="0">
            <a:off x="917575" y="277796"/>
            <a:ext cx="6999654" cy="1028667"/>
          </a:xfrm>
          <a:prstGeom prst="rect">
            <a:avLst/>
          </a:prstGeom>
        </p:spPr>
        <p:txBody>
          <a:bodyPr anchor="t" rtlCol="false" tIns="0" lIns="0" bIns="0" rIns="0">
            <a:spAutoFit/>
          </a:bodyPr>
          <a:lstStyle/>
          <a:p>
            <a:pPr algn="ctr">
              <a:lnSpc>
                <a:spcPts val="8400"/>
              </a:lnSpc>
              <a:spcBef>
                <a:spcPct val="0"/>
              </a:spcBef>
            </a:pPr>
            <a:r>
              <a:rPr lang="en-US" b="true" sz="6000">
                <a:solidFill>
                  <a:srgbClr val="000000"/>
                </a:solidFill>
                <a:latin typeface="Canva Sans Bold"/>
                <a:ea typeface="Canva Sans Bold"/>
                <a:cs typeface="Canva Sans Bold"/>
                <a:sym typeface="Canva Sans Bold"/>
              </a:rPr>
              <a:t>Page Performance</a:t>
            </a:r>
          </a:p>
        </p:txBody>
      </p:sp>
      <p:sp>
        <p:nvSpPr>
          <p:cNvPr name="TextBox 9" id="9"/>
          <p:cNvSpPr txBox="true"/>
          <p:nvPr/>
        </p:nvSpPr>
        <p:spPr>
          <a:xfrm rot="0">
            <a:off x="11814630" y="3677861"/>
            <a:ext cx="5528252" cy="4016234"/>
          </a:xfrm>
          <a:prstGeom prst="rect">
            <a:avLst/>
          </a:prstGeom>
        </p:spPr>
        <p:txBody>
          <a:bodyPr anchor="t" rtlCol="false" tIns="0" lIns="0" bIns="0" rIns="0">
            <a:spAutoFit/>
          </a:bodyPr>
          <a:lstStyle/>
          <a:p>
            <a:pPr algn="ctr">
              <a:lnSpc>
                <a:spcPts val="6465"/>
              </a:lnSpc>
            </a:pPr>
            <a:r>
              <a:rPr lang="en-US" b="true" sz="4618" spc="277">
                <a:solidFill>
                  <a:srgbClr val="000000"/>
                </a:solidFill>
                <a:latin typeface="Canva Sans Bold"/>
                <a:ea typeface="Canva Sans Bold"/>
                <a:cs typeface="Canva Sans Bold"/>
                <a:sym typeface="Canva Sans Bold"/>
              </a:rPr>
              <a:t>The chart show</a:t>
            </a:r>
          </a:p>
          <a:p>
            <a:pPr algn="ctr">
              <a:lnSpc>
                <a:spcPts val="6465"/>
              </a:lnSpc>
            </a:pPr>
            <a:r>
              <a:rPr lang="en-US" b="true" sz="4618" spc="277">
                <a:solidFill>
                  <a:srgbClr val="000000"/>
                </a:solidFill>
                <a:latin typeface="Canva Sans Bold"/>
                <a:ea typeface="Canva Sans Bold"/>
                <a:cs typeface="Canva Sans Bold"/>
                <a:sym typeface="Canva Sans Bold"/>
              </a:rPr>
              <a:t> the performance</a:t>
            </a:r>
          </a:p>
          <a:p>
            <a:pPr algn="ctr">
              <a:lnSpc>
                <a:spcPts val="6465"/>
              </a:lnSpc>
            </a:pPr>
            <a:r>
              <a:rPr lang="en-US" b="true" sz="4618" spc="277">
                <a:solidFill>
                  <a:srgbClr val="000000"/>
                </a:solidFill>
                <a:latin typeface="Canva Sans Bold"/>
                <a:ea typeface="Canva Sans Bold"/>
                <a:cs typeface="Canva Sans Bold"/>
                <a:sym typeface="Canva Sans Bold"/>
              </a:rPr>
              <a:t> of the page</a:t>
            </a:r>
          </a:p>
          <a:p>
            <a:pPr algn="ctr">
              <a:lnSpc>
                <a:spcPts val="6465"/>
              </a:lnSpc>
            </a:pPr>
            <a:r>
              <a:rPr lang="en-US" b="true" sz="4618" spc="277">
                <a:solidFill>
                  <a:srgbClr val="000000"/>
                </a:solidFill>
                <a:latin typeface="Canva Sans Bold"/>
                <a:ea typeface="Canva Sans Bold"/>
                <a:cs typeface="Canva Sans Bold"/>
                <a:sym typeface="Canva Sans Bold"/>
              </a:rPr>
              <a:t> starting from </a:t>
            </a:r>
          </a:p>
          <a:p>
            <a:pPr algn="ctr">
              <a:lnSpc>
                <a:spcPts val="6465"/>
              </a:lnSpc>
              <a:spcBef>
                <a:spcPct val="0"/>
              </a:spcBef>
            </a:pPr>
            <a:r>
              <a:rPr lang="en-US" b="true" sz="4618" spc="277">
                <a:solidFill>
                  <a:srgbClr val="000000"/>
                </a:solidFill>
                <a:latin typeface="Canva Sans Bold"/>
                <a:ea typeface="Canva Sans Bold"/>
                <a:cs typeface="Canva Sans Bold"/>
                <a:sym typeface="Canva Sans Bold"/>
              </a:rPr>
              <a:t>1 Dec to 22 Febr</a:t>
            </a:r>
          </a:p>
        </p:txBody>
      </p:sp>
    </p:spTree>
  </p:cSld>
  <p:clrMapOvr>
    <a:masterClrMapping/>
  </p:clrMapOvr>
</p:sld>
</file>

<file path=ppt/slides/slide39.xml><?xml version="1.0" encoding="utf-8"?>
<p:sld xmlns:p="http://schemas.openxmlformats.org/presentationml/2006/main" xmlns:a="http://schemas.openxmlformats.org/drawingml/2006/main" xmlns:r="http://schemas.openxmlformats.org/officeDocument/2006/relationships">
  <p:cSld>
    <p:bg>
      <p:bgPr>
        <a:solidFill>
          <a:srgbClr val="387A92"/>
        </a:solidFill>
      </p:bgPr>
    </p:bg>
    <p:spTree>
      <p:nvGrpSpPr>
        <p:cNvPr id="1" name=""/>
        <p:cNvGrpSpPr/>
        <p:nvPr/>
      </p:nvGrpSpPr>
      <p:grpSpPr>
        <a:xfrm>
          <a:off x="0" y="0"/>
          <a:ext cx="0" cy="0"/>
          <a:chOff x="0" y="0"/>
          <a:chExt cx="0" cy="0"/>
        </a:xfrm>
      </p:grpSpPr>
      <p:sp>
        <p:nvSpPr>
          <p:cNvPr name="Freeform 2" id="2"/>
          <p:cNvSpPr/>
          <p:nvPr/>
        </p:nvSpPr>
        <p:spPr>
          <a:xfrm flipH="false" flipV="false" rot="0">
            <a:off x="16314182" y="8229600"/>
            <a:ext cx="1890236" cy="2057400"/>
          </a:xfrm>
          <a:custGeom>
            <a:avLst/>
            <a:gdLst/>
            <a:ahLst/>
            <a:cxnLst/>
            <a:rect r="r" b="b" t="t" l="l"/>
            <a:pathLst>
              <a:path h="2057400" w="1890236">
                <a:moveTo>
                  <a:pt x="0" y="0"/>
                </a:moveTo>
                <a:lnTo>
                  <a:pt x="1890236" y="0"/>
                </a:lnTo>
                <a:lnTo>
                  <a:pt x="1890236"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5085907" y="-779923"/>
            <a:ext cx="4008003" cy="4008003"/>
          </a:xfrm>
          <a:custGeom>
            <a:avLst/>
            <a:gdLst/>
            <a:ahLst/>
            <a:cxnLst/>
            <a:rect r="r" b="b" t="t" l="l"/>
            <a:pathLst>
              <a:path h="4008003" w="4008003">
                <a:moveTo>
                  <a:pt x="0" y="0"/>
                </a:moveTo>
                <a:lnTo>
                  <a:pt x="4008003" y="0"/>
                </a:lnTo>
                <a:lnTo>
                  <a:pt x="4008003" y="4008003"/>
                </a:lnTo>
                <a:lnTo>
                  <a:pt x="0" y="4008003"/>
                </a:lnTo>
                <a:lnTo>
                  <a:pt x="0" y="0"/>
                </a:lnTo>
                <a:close/>
              </a:path>
            </a:pathLst>
          </a:custGeom>
          <a:blipFill>
            <a:blip r:embed="rId4"/>
            <a:stretch>
              <a:fillRect l="0" t="0" r="0" b="0"/>
            </a:stretch>
          </a:blipFill>
        </p:spPr>
      </p:sp>
      <p:sp>
        <p:nvSpPr>
          <p:cNvPr name="Freeform 4" id="4"/>
          <p:cNvSpPr/>
          <p:nvPr/>
        </p:nvSpPr>
        <p:spPr>
          <a:xfrm flipH="false" flipV="false" rot="0">
            <a:off x="6720783" y="4679910"/>
            <a:ext cx="4170358" cy="4578390"/>
          </a:xfrm>
          <a:custGeom>
            <a:avLst/>
            <a:gdLst/>
            <a:ahLst/>
            <a:cxnLst/>
            <a:rect r="r" b="b" t="t" l="l"/>
            <a:pathLst>
              <a:path h="4578390" w="4170358">
                <a:moveTo>
                  <a:pt x="0" y="0"/>
                </a:moveTo>
                <a:lnTo>
                  <a:pt x="4170358" y="0"/>
                </a:lnTo>
                <a:lnTo>
                  <a:pt x="4170358" y="4578390"/>
                </a:lnTo>
                <a:lnTo>
                  <a:pt x="0" y="4578390"/>
                </a:lnTo>
                <a:lnTo>
                  <a:pt x="0" y="0"/>
                </a:lnTo>
                <a:close/>
              </a:path>
            </a:pathLst>
          </a:custGeom>
          <a:blipFill>
            <a:blip r:embed="rId5"/>
            <a:stretch>
              <a:fillRect l="0" t="-89028" r="0" b="-13389"/>
            </a:stretch>
          </a:blipFill>
        </p:spPr>
      </p:sp>
      <p:sp>
        <p:nvSpPr>
          <p:cNvPr name="Freeform 5" id="5"/>
          <p:cNvSpPr/>
          <p:nvPr/>
        </p:nvSpPr>
        <p:spPr>
          <a:xfrm flipH="false" flipV="false" rot="0">
            <a:off x="899974" y="1693950"/>
            <a:ext cx="4849259" cy="7564350"/>
          </a:xfrm>
          <a:custGeom>
            <a:avLst/>
            <a:gdLst/>
            <a:ahLst/>
            <a:cxnLst/>
            <a:rect r="r" b="b" t="t" l="l"/>
            <a:pathLst>
              <a:path h="7564350" w="4849259">
                <a:moveTo>
                  <a:pt x="0" y="0"/>
                </a:moveTo>
                <a:lnTo>
                  <a:pt x="4849259" y="0"/>
                </a:lnTo>
                <a:lnTo>
                  <a:pt x="4849259" y="7564350"/>
                </a:lnTo>
                <a:lnTo>
                  <a:pt x="0" y="7564350"/>
                </a:lnTo>
                <a:lnTo>
                  <a:pt x="0" y="0"/>
                </a:lnTo>
                <a:close/>
              </a:path>
            </a:pathLst>
          </a:custGeom>
          <a:blipFill>
            <a:blip r:embed="rId6"/>
            <a:stretch>
              <a:fillRect l="-7950" t="-30005" r="-5782" b="-32016"/>
            </a:stretch>
          </a:blipFill>
        </p:spPr>
      </p:sp>
      <p:sp>
        <p:nvSpPr>
          <p:cNvPr name="Freeform 6" id="6"/>
          <p:cNvSpPr/>
          <p:nvPr/>
        </p:nvSpPr>
        <p:spPr>
          <a:xfrm flipH="false" flipV="false" rot="0">
            <a:off x="11862691" y="1766129"/>
            <a:ext cx="4875633" cy="7492171"/>
          </a:xfrm>
          <a:custGeom>
            <a:avLst/>
            <a:gdLst/>
            <a:ahLst/>
            <a:cxnLst/>
            <a:rect r="r" b="b" t="t" l="l"/>
            <a:pathLst>
              <a:path h="7492171" w="4875633">
                <a:moveTo>
                  <a:pt x="0" y="0"/>
                </a:moveTo>
                <a:lnTo>
                  <a:pt x="4875633" y="0"/>
                </a:lnTo>
                <a:lnTo>
                  <a:pt x="4875633" y="7492171"/>
                </a:lnTo>
                <a:lnTo>
                  <a:pt x="0" y="7492171"/>
                </a:lnTo>
                <a:lnTo>
                  <a:pt x="0" y="0"/>
                </a:lnTo>
                <a:close/>
              </a:path>
            </a:pathLst>
          </a:custGeom>
          <a:blipFill>
            <a:blip r:embed="rId7"/>
            <a:stretch>
              <a:fillRect l="0" t="-31132" r="-2882" b="-17649"/>
            </a:stretch>
          </a:blipFill>
        </p:spPr>
      </p:sp>
      <p:grpSp>
        <p:nvGrpSpPr>
          <p:cNvPr name="Group 7" id="7"/>
          <p:cNvGrpSpPr/>
          <p:nvPr/>
        </p:nvGrpSpPr>
        <p:grpSpPr>
          <a:xfrm rot="0">
            <a:off x="0" y="0"/>
            <a:ext cx="9144000" cy="1693950"/>
            <a:chOff x="0" y="0"/>
            <a:chExt cx="2408296" cy="446143"/>
          </a:xfrm>
        </p:grpSpPr>
        <p:sp>
          <p:nvSpPr>
            <p:cNvPr name="Freeform 8" id="8"/>
            <p:cNvSpPr/>
            <p:nvPr/>
          </p:nvSpPr>
          <p:spPr>
            <a:xfrm flipH="false" flipV="false" rot="0">
              <a:off x="0" y="0"/>
              <a:ext cx="2408296" cy="446143"/>
            </a:xfrm>
            <a:custGeom>
              <a:avLst/>
              <a:gdLst/>
              <a:ahLst/>
              <a:cxnLst/>
              <a:rect r="r" b="b" t="t" l="l"/>
              <a:pathLst>
                <a:path h="446143" w="2408296">
                  <a:moveTo>
                    <a:pt x="2205096" y="0"/>
                  </a:moveTo>
                  <a:lnTo>
                    <a:pt x="0" y="0"/>
                  </a:lnTo>
                  <a:lnTo>
                    <a:pt x="0" y="446143"/>
                  </a:lnTo>
                  <a:lnTo>
                    <a:pt x="2205096" y="446143"/>
                  </a:lnTo>
                  <a:lnTo>
                    <a:pt x="2408296" y="223072"/>
                  </a:lnTo>
                  <a:lnTo>
                    <a:pt x="2205096" y="0"/>
                  </a:lnTo>
                  <a:close/>
                </a:path>
              </a:pathLst>
            </a:custGeom>
            <a:solidFill>
              <a:srgbClr val="61A1BA"/>
            </a:solidFill>
          </p:spPr>
        </p:sp>
        <p:sp>
          <p:nvSpPr>
            <p:cNvPr name="TextBox 9" id="9"/>
            <p:cNvSpPr txBox="true"/>
            <p:nvPr/>
          </p:nvSpPr>
          <p:spPr>
            <a:xfrm>
              <a:off x="0" y="-38100"/>
              <a:ext cx="2293996" cy="484243"/>
            </a:xfrm>
            <a:prstGeom prst="rect">
              <a:avLst/>
            </a:prstGeom>
          </p:spPr>
          <p:txBody>
            <a:bodyPr anchor="ctr" rtlCol="false" tIns="50800" lIns="50800" bIns="50800" rIns="50800"/>
            <a:lstStyle/>
            <a:p>
              <a:pPr algn="ctr">
                <a:lnSpc>
                  <a:spcPts val="3375"/>
                </a:lnSpc>
              </a:pPr>
            </a:p>
          </p:txBody>
        </p:sp>
      </p:grpSp>
      <p:sp>
        <p:nvSpPr>
          <p:cNvPr name="TextBox 10" id="10"/>
          <p:cNvSpPr txBox="true"/>
          <p:nvPr/>
        </p:nvSpPr>
        <p:spPr>
          <a:xfrm rot="0">
            <a:off x="917575" y="287321"/>
            <a:ext cx="7187917" cy="1009717"/>
          </a:xfrm>
          <a:prstGeom prst="rect">
            <a:avLst/>
          </a:prstGeom>
        </p:spPr>
        <p:txBody>
          <a:bodyPr anchor="t" rtlCol="false" tIns="0" lIns="0" bIns="0" rIns="0">
            <a:spAutoFit/>
          </a:bodyPr>
          <a:lstStyle/>
          <a:p>
            <a:pPr algn="ctr">
              <a:lnSpc>
                <a:spcPts val="8399"/>
              </a:lnSpc>
              <a:spcBef>
                <a:spcPct val="0"/>
              </a:spcBef>
            </a:pPr>
            <a:r>
              <a:rPr lang="en-US" b="true" sz="5999">
                <a:solidFill>
                  <a:srgbClr val="000000"/>
                </a:solidFill>
                <a:latin typeface="Canva Sans Bold"/>
                <a:ea typeface="Canva Sans Bold"/>
                <a:cs typeface="Canva Sans Bold"/>
                <a:sym typeface="Canva Sans Bold"/>
              </a:rPr>
              <a:t>Content Analysis</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61A1BA"/>
        </a:solidFill>
      </p:bgPr>
    </p:bg>
    <p:spTree>
      <p:nvGrpSpPr>
        <p:cNvPr id="1" name=""/>
        <p:cNvGrpSpPr/>
        <p:nvPr/>
      </p:nvGrpSpPr>
      <p:grpSpPr>
        <a:xfrm>
          <a:off x="0" y="0"/>
          <a:ext cx="0" cy="0"/>
          <a:chOff x="0" y="0"/>
          <a:chExt cx="0" cy="0"/>
        </a:xfrm>
      </p:grpSpPr>
      <p:sp>
        <p:nvSpPr>
          <p:cNvPr name="Freeform 2" id="2"/>
          <p:cNvSpPr/>
          <p:nvPr/>
        </p:nvSpPr>
        <p:spPr>
          <a:xfrm flipH="false" flipV="false" rot="0">
            <a:off x="11208957" y="-1011147"/>
            <a:ext cx="2647750" cy="2647750"/>
          </a:xfrm>
          <a:custGeom>
            <a:avLst/>
            <a:gdLst/>
            <a:ahLst/>
            <a:cxnLst/>
            <a:rect r="r" b="b" t="t" l="l"/>
            <a:pathLst>
              <a:path h="2647750" w="2647750">
                <a:moveTo>
                  <a:pt x="0" y="0"/>
                </a:moveTo>
                <a:lnTo>
                  <a:pt x="2647750" y="0"/>
                </a:lnTo>
                <a:lnTo>
                  <a:pt x="2647750" y="2647750"/>
                </a:lnTo>
                <a:lnTo>
                  <a:pt x="0" y="26477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95175" y="8630507"/>
            <a:ext cx="2647750" cy="2647750"/>
          </a:xfrm>
          <a:custGeom>
            <a:avLst/>
            <a:gdLst/>
            <a:ahLst/>
            <a:cxnLst/>
            <a:rect r="r" b="b" t="t" l="l"/>
            <a:pathLst>
              <a:path h="2647750" w="2647750">
                <a:moveTo>
                  <a:pt x="0" y="0"/>
                </a:moveTo>
                <a:lnTo>
                  <a:pt x="2647750" y="0"/>
                </a:lnTo>
                <a:lnTo>
                  <a:pt x="2647750" y="2647751"/>
                </a:lnTo>
                <a:lnTo>
                  <a:pt x="0" y="264775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4044088" y="3228080"/>
            <a:ext cx="3780472" cy="4114800"/>
          </a:xfrm>
          <a:custGeom>
            <a:avLst/>
            <a:gdLst/>
            <a:ahLst/>
            <a:cxnLst/>
            <a:rect r="r" b="b" t="t" l="l"/>
            <a:pathLst>
              <a:path h="4114800" w="3780472">
                <a:moveTo>
                  <a:pt x="0" y="0"/>
                </a:moveTo>
                <a:lnTo>
                  <a:pt x="3780472" y="0"/>
                </a:lnTo>
                <a:lnTo>
                  <a:pt x="3780472"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5085907" y="-779923"/>
            <a:ext cx="4008003" cy="4008003"/>
          </a:xfrm>
          <a:custGeom>
            <a:avLst/>
            <a:gdLst/>
            <a:ahLst/>
            <a:cxnLst/>
            <a:rect r="r" b="b" t="t" l="l"/>
            <a:pathLst>
              <a:path h="4008003" w="4008003">
                <a:moveTo>
                  <a:pt x="0" y="0"/>
                </a:moveTo>
                <a:lnTo>
                  <a:pt x="4008003" y="0"/>
                </a:lnTo>
                <a:lnTo>
                  <a:pt x="4008003" y="4008003"/>
                </a:lnTo>
                <a:lnTo>
                  <a:pt x="0" y="4008003"/>
                </a:lnTo>
                <a:lnTo>
                  <a:pt x="0" y="0"/>
                </a:lnTo>
                <a:close/>
              </a:path>
            </a:pathLst>
          </a:custGeom>
          <a:blipFill>
            <a:blip r:embed="rId6"/>
            <a:stretch>
              <a:fillRect l="0" t="0" r="0" b="0"/>
            </a:stretch>
          </a:blipFill>
        </p:spPr>
      </p:sp>
      <p:sp>
        <p:nvSpPr>
          <p:cNvPr name="TextBox 6" id="6"/>
          <p:cNvSpPr txBox="true"/>
          <p:nvPr/>
        </p:nvSpPr>
        <p:spPr>
          <a:xfrm rot="0">
            <a:off x="884815" y="3208936"/>
            <a:ext cx="12310857" cy="1558227"/>
          </a:xfrm>
          <a:prstGeom prst="rect">
            <a:avLst/>
          </a:prstGeom>
        </p:spPr>
        <p:txBody>
          <a:bodyPr anchor="t" rtlCol="false" tIns="0" lIns="0" bIns="0" rIns="0">
            <a:spAutoFit/>
          </a:bodyPr>
          <a:lstStyle/>
          <a:p>
            <a:pPr algn="just">
              <a:lnSpc>
                <a:spcPts val="4715"/>
              </a:lnSpc>
            </a:pPr>
            <a:r>
              <a:rPr lang="en-US" b="true" sz="3368" spc="-33">
                <a:solidFill>
                  <a:srgbClr val="000000"/>
                </a:solidFill>
                <a:latin typeface="Montserrat Semi-Bold"/>
                <a:ea typeface="Montserrat Semi-Bold"/>
                <a:cs typeface="Montserrat Semi-Bold"/>
                <a:sym typeface="Montserrat Semi-Bold"/>
              </a:rPr>
              <a:t>Our vision is to deliver advanced, patient-centered dental care in a welcoming and innovative environment.</a:t>
            </a:r>
          </a:p>
          <a:p>
            <a:pPr algn="just">
              <a:lnSpc>
                <a:spcPts val="3061"/>
              </a:lnSpc>
            </a:pPr>
          </a:p>
        </p:txBody>
      </p:sp>
      <p:grpSp>
        <p:nvGrpSpPr>
          <p:cNvPr name="Group 7" id="7"/>
          <p:cNvGrpSpPr/>
          <p:nvPr/>
        </p:nvGrpSpPr>
        <p:grpSpPr>
          <a:xfrm rot="0">
            <a:off x="0" y="0"/>
            <a:ext cx="9708351" cy="1543050"/>
            <a:chOff x="0" y="0"/>
            <a:chExt cx="2556932" cy="406400"/>
          </a:xfrm>
        </p:grpSpPr>
        <p:sp>
          <p:nvSpPr>
            <p:cNvPr name="Freeform 8" id="8"/>
            <p:cNvSpPr/>
            <p:nvPr/>
          </p:nvSpPr>
          <p:spPr>
            <a:xfrm flipH="false" flipV="false" rot="0">
              <a:off x="0" y="0"/>
              <a:ext cx="2556932" cy="406400"/>
            </a:xfrm>
            <a:custGeom>
              <a:avLst/>
              <a:gdLst/>
              <a:ahLst/>
              <a:cxnLst/>
              <a:rect r="r" b="b" t="t" l="l"/>
              <a:pathLst>
                <a:path h="406400" w="2556932">
                  <a:moveTo>
                    <a:pt x="2353732" y="0"/>
                  </a:moveTo>
                  <a:lnTo>
                    <a:pt x="0" y="0"/>
                  </a:lnTo>
                  <a:lnTo>
                    <a:pt x="0" y="406400"/>
                  </a:lnTo>
                  <a:lnTo>
                    <a:pt x="2353732" y="406400"/>
                  </a:lnTo>
                  <a:lnTo>
                    <a:pt x="2556932" y="203200"/>
                  </a:lnTo>
                  <a:lnTo>
                    <a:pt x="2353732" y="0"/>
                  </a:lnTo>
                  <a:close/>
                </a:path>
              </a:pathLst>
            </a:custGeom>
            <a:solidFill>
              <a:srgbClr val="5494AD"/>
            </a:solidFill>
          </p:spPr>
        </p:sp>
        <p:sp>
          <p:nvSpPr>
            <p:cNvPr name="TextBox 9" id="9"/>
            <p:cNvSpPr txBox="true"/>
            <p:nvPr/>
          </p:nvSpPr>
          <p:spPr>
            <a:xfrm>
              <a:off x="0" y="-114300"/>
              <a:ext cx="2442632" cy="520700"/>
            </a:xfrm>
            <a:prstGeom prst="rect">
              <a:avLst/>
            </a:prstGeom>
          </p:spPr>
          <p:txBody>
            <a:bodyPr anchor="ctr" rtlCol="false" tIns="50800" lIns="50800" bIns="50800" rIns="50800"/>
            <a:lstStyle/>
            <a:p>
              <a:pPr algn="ctr">
                <a:lnSpc>
                  <a:spcPts val="8400"/>
                </a:lnSpc>
              </a:pPr>
              <a:r>
                <a:rPr lang="en-US" b="true" sz="6000" spc="359">
                  <a:solidFill>
                    <a:srgbClr val="000000"/>
                  </a:solidFill>
                  <a:latin typeface="Canva Sans Bold"/>
                  <a:ea typeface="Canva Sans Bold"/>
                  <a:cs typeface="Canva Sans Bold"/>
                  <a:sym typeface="Canva Sans Bold"/>
                </a:rPr>
                <a:t>VISION AND MISSION</a:t>
              </a:r>
            </a:p>
          </p:txBody>
        </p:sp>
      </p:grpSp>
      <p:sp>
        <p:nvSpPr>
          <p:cNvPr name="TextBox 10" id="10"/>
          <p:cNvSpPr txBox="true"/>
          <p:nvPr/>
        </p:nvSpPr>
        <p:spPr>
          <a:xfrm rot="0">
            <a:off x="884815" y="2209731"/>
            <a:ext cx="5281534" cy="738216"/>
          </a:xfrm>
          <a:prstGeom prst="rect">
            <a:avLst/>
          </a:prstGeom>
        </p:spPr>
        <p:txBody>
          <a:bodyPr anchor="t" rtlCol="false" tIns="0" lIns="0" bIns="0" rIns="0">
            <a:spAutoFit/>
          </a:bodyPr>
          <a:lstStyle/>
          <a:p>
            <a:pPr algn="l">
              <a:lnSpc>
                <a:spcPts val="6035"/>
              </a:lnSpc>
            </a:pPr>
            <a:r>
              <a:rPr lang="en-US" b="true" sz="4311">
                <a:solidFill>
                  <a:srgbClr val="000000"/>
                </a:solidFill>
                <a:latin typeface="Montserrat Ultra-Bold"/>
                <a:ea typeface="Montserrat Ultra-Bold"/>
                <a:cs typeface="Montserrat Ultra-Bold"/>
                <a:sym typeface="Montserrat Ultra-Bold"/>
              </a:rPr>
              <a:t>VISION:</a:t>
            </a:r>
          </a:p>
        </p:txBody>
      </p:sp>
      <p:sp>
        <p:nvSpPr>
          <p:cNvPr name="TextBox 11" id="11"/>
          <p:cNvSpPr txBox="true"/>
          <p:nvPr/>
        </p:nvSpPr>
        <p:spPr>
          <a:xfrm rot="0">
            <a:off x="884815" y="5599554"/>
            <a:ext cx="5281534" cy="738216"/>
          </a:xfrm>
          <a:prstGeom prst="rect">
            <a:avLst/>
          </a:prstGeom>
        </p:spPr>
        <p:txBody>
          <a:bodyPr anchor="t" rtlCol="false" tIns="0" lIns="0" bIns="0" rIns="0">
            <a:spAutoFit/>
          </a:bodyPr>
          <a:lstStyle/>
          <a:p>
            <a:pPr algn="l">
              <a:lnSpc>
                <a:spcPts val="6035"/>
              </a:lnSpc>
            </a:pPr>
            <a:r>
              <a:rPr lang="en-US" b="true" sz="4311">
                <a:solidFill>
                  <a:srgbClr val="000000"/>
                </a:solidFill>
                <a:latin typeface="Montserrat Ultra-Bold"/>
                <a:ea typeface="Montserrat Ultra-Bold"/>
                <a:cs typeface="Montserrat Ultra-Bold"/>
                <a:sym typeface="Montserrat Ultra-Bold"/>
              </a:rPr>
              <a:t>MISSION</a:t>
            </a:r>
          </a:p>
        </p:txBody>
      </p:sp>
      <p:sp>
        <p:nvSpPr>
          <p:cNvPr name="TextBox 12" id="12"/>
          <p:cNvSpPr txBox="true"/>
          <p:nvPr/>
        </p:nvSpPr>
        <p:spPr>
          <a:xfrm rot="0">
            <a:off x="884815" y="6330413"/>
            <a:ext cx="12310857" cy="2933706"/>
          </a:xfrm>
          <a:prstGeom prst="rect">
            <a:avLst/>
          </a:prstGeom>
        </p:spPr>
        <p:txBody>
          <a:bodyPr anchor="t" rtlCol="false" tIns="0" lIns="0" bIns="0" rIns="0">
            <a:spAutoFit/>
          </a:bodyPr>
          <a:lstStyle/>
          <a:p>
            <a:pPr algn="just">
              <a:lnSpc>
                <a:spcPts val="4715"/>
              </a:lnSpc>
            </a:pPr>
            <a:r>
              <a:rPr lang="en-US" sz="3368" b="true">
                <a:solidFill>
                  <a:srgbClr val="000000"/>
                </a:solidFill>
                <a:latin typeface="Montserrat Semi-Bold"/>
                <a:ea typeface="Montserrat Semi-Bold"/>
                <a:cs typeface="Montserrat Semi-Bold"/>
                <a:sym typeface="Montserrat Semi-Bold"/>
              </a:rPr>
              <a:t>To establish a trusted digital presence that educates, engages, and builds long-term patient relationships while enhancing the clinic's reputation and achieving sustainable community growth.</a:t>
            </a:r>
          </a:p>
          <a:p>
            <a:pPr algn="just">
              <a:lnSpc>
                <a:spcPts val="4715"/>
              </a:lnSpc>
            </a:pPr>
          </a:p>
        </p:txBody>
      </p:sp>
    </p:spTree>
  </p:cSld>
  <p:clrMapOvr>
    <a:masterClrMapping/>
  </p:clrMapOvr>
</p:sld>
</file>

<file path=ppt/slides/slide40.xml><?xml version="1.0" encoding="utf-8"?>
<p:sld xmlns:p="http://schemas.openxmlformats.org/presentationml/2006/main" xmlns:a="http://schemas.openxmlformats.org/drawingml/2006/main" xmlns:r="http://schemas.openxmlformats.org/officeDocument/2006/relationships">
  <p:cSld>
    <p:bg>
      <p:bgPr>
        <a:solidFill>
          <a:srgbClr val="387A92"/>
        </a:solidFill>
      </p:bgPr>
    </p:bg>
    <p:spTree>
      <p:nvGrpSpPr>
        <p:cNvPr id="1" name=""/>
        <p:cNvGrpSpPr/>
        <p:nvPr/>
      </p:nvGrpSpPr>
      <p:grpSpPr>
        <a:xfrm>
          <a:off x="0" y="0"/>
          <a:ext cx="0" cy="0"/>
          <a:chOff x="0" y="0"/>
          <a:chExt cx="0" cy="0"/>
        </a:xfrm>
      </p:grpSpPr>
      <p:sp>
        <p:nvSpPr>
          <p:cNvPr name="Freeform 2" id="2"/>
          <p:cNvSpPr/>
          <p:nvPr/>
        </p:nvSpPr>
        <p:spPr>
          <a:xfrm flipH="false" flipV="false" rot="0">
            <a:off x="16314182" y="8229600"/>
            <a:ext cx="1890236" cy="2057400"/>
          </a:xfrm>
          <a:custGeom>
            <a:avLst/>
            <a:gdLst/>
            <a:ahLst/>
            <a:cxnLst/>
            <a:rect r="r" b="b" t="t" l="l"/>
            <a:pathLst>
              <a:path h="2057400" w="1890236">
                <a:moveTo>
                  <a:pt x="0" y="0"/>
                </a:moveTo>
                <a:lnTo>
                  <a:pt x="1890236" y="0"/>
                </a:lnTo>
                <a:lnTo>
                  <a:pt x="1890236"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5085907" y="-779923"/>
            <a:ext cx="4008003" cy="4008003"/>
          </a:xfrm>
          <a:custGeom>
            <a:avLst/>
            <a:gdLst/>
            <a:ahLst/>
            <a:cxnLst/>
            <a:rect r="r" b="b" t="t" l="l"/>
            <a:pathLst>
              <a:path h="4008003" w="4008003">
                <a:moveTo>
                  <a:pt x="0" y="0"/>
                </a:moveTo>
                <a:lnTo>
                  <a:pt x="4008003" y="0"/>
                </a:lnTo>
                <a:lnTo>
                  <a:pt x="4008003" y="4008003"/>
                </a:lnTo>
                <a:lnTo>
                  <a:pt x="0" y="4008003"/>
                </a:lnTo>
                <a:lnTo>
                  <a:pt x="0" y="0"/>
                </a:lnTo>
                <a:close/>
              </a:path>
            </a:pathLst>
          </a:custGeom>
          <a:blipFill>
            <a:blip r:embed="rId4"/>
            <a:stretch>
              <a:fillRect l="0" t="0" r="0" b="0"/>
            </a:stretch>
          </a:blipFill>
        </p:spPr>
      </p:sp>
      <p:grpSp>
        <p:nvGrpSpPr>
          <p:cNvPr name="Group 4" id="4"/>
          <p:cNvGrpSpPr/>
          <p:nvPr/>
        </p:nvGrpSpPr>
        <p:grpSpPr>
          <a:xfrm rot="0">
            <a:off x="0" y="0"/>
            <a:ext cx="9144000" cy="1625021"/>
            <a:chOff x="0" y="0"/>
            <a:chExt cx="12192000" cy="2166695"/>
          </a:xfrm>
        </p:grpSpPr>
        <p:grpSp>
          <p:nvGrpSpPr>
            <p:cNvPr name="Group 5" id="5"/>
            <p:cNvGrpSpPr/>
            <p:nvPr/>
          </p:nvGrpSpPr>
          <p:grpSpPr>
            <a:xfrm rot="0">
              <a:off x="0" y="0"/>
              <a:ext cx="12192000" cy="2166695"/>
              <a:chOff x="0" y="0"/>
              <a:chExt cx="2408296" cy="427989"/>
            </a:xfrm>
          </p:grpSpPr>
          <p:sp>
            <p:nvSpPr>
              <p:cNvPr name="Freeform 6" id="6"/>
              <p:cNvSpPr/>
              <p:nvPr/>
            </p:nvSpPr>
            <p:spPr>
              <a:xfrm flipH="false" flipV="false" rot="0">
                <a:off x="0" y="0"/>
                <a:ext cx="2408296" cy="427989"/>
              </a:xfrm>
              <a:custGeom>
                <a:avLst/>
                <a:gdLst/>
                <a:ahLst/>
                <a:cxnLst/>
                <a:rect r="r" b="b" t="t" l="l"/>
                <a:pathLst>
                  <a:path h="427989" w="2408296">
                    <a:moveTo>
                      <a:pt x="2205096" y="0"/>
                    </a:moveTo>
                    <a:lnTo>
                      <a:pt x="0" y="0"/>
                    </a:lnTo>
                    <a:lnTo>
                      <a:pt x="0" y="427989"/>
                    </a:lnTo>
                    <a:lnTo>
                      <a:pt x="2205096" y="427989"/>
                    </a:lnTo>
                    <a:lnTo>
                      <a:pt x="2408296" y="213995"/>
                    </a:lnTo>
                    <a:lnTo>
                      <a:pt x="2205096" y="0"/>
                    </a:lnTo>
                    <a:close/>
                  </a:path>
                </a:pathLst>
              </a:custGeom>
              <a:solidFill>
                <a:srgbClr val="61A1BA"/>
              </a:solidFill>
            </p:spPr>
          </p:sp>
          <p:sp>
            <p:nvSpPr>
              <p:cNvPr name="TextBox 7" id="7"/>
              <p:cNvSpPr txBox="true"/>
              <p:nvPr/>
            </p:nvSpPr>
            <p:spPr>
              <a:xfrm>
                <a:off x="0" y="-38100"/>
                <a:ext cx="2293996" cy="466089"/>
              </a:xfrm>
              <a:prstGeom prst="rect">
                <a:avLst/>
              </a:prstGeom>
            </p:spPr>
            <p:txBody>
              <a:bodyPr anchor="ctr" rtlCol="false" tIns="50800" lIns="50800" bIns="50800" rIns="50800"/>
              <a:lstStyle/>
              <a:p>
                <a:pPr algn="ctr">
                  <a:lnSpc>
                    <a:spcPts val="3375"/>
                  </a:lnSpc>
                </a:pPr>
              </a:p>
            </p:txBody>
          </p:sp>
        </p:grpSp>
        <p:sp>
          <p:nvSpPr>
            <p:cNvPr name="TextBox 8" id="8"/>
            <p:cNvSpPr txBox="true"/>
            <p:nvPr/>
          </p:nvSpPr>
          <p:spPr>
            <a:xfrm rot="0">
              <a:off x="1223433" y="408495"/>
              <a:ext cx="9197077" cy="1333456"/>
            </a:xfrm>
            <a:prstGeom prst="rect">
              <a:avLst/>
            </a:prstGeom>
          </p:spPr>
          <p:txBody>
            <a:bodyPr anchor="t" rtlCol="false" tIns="0" lIns="0" bIns="0" rIns="0">
              <a:spAutoFit/>
            </a:bodyPr>
            <a:lstStyle/>
            <a:p>
              <a:pPr algn="ctr">
                <a:lnSpc>
                  <a:spcPts val="8400"/>
                </a:lnSpc>
                <a:spcBef>
                  <a:spcPct val="0"/>
                </a:spcBef>
              </a:pPr>
              <a:r>
                <a:rPr lang="en-US" b="true" sz="6000">
                  <a:solidFill>
                    <a:srgbClr val="000000"/>
                  </a:solidFill>
                  <a:latin typeface="Canva Sans Bold"/>
                  <a:ea typeface="Canva Sans Bold"/>
                  <a:cs typeface="Canva Sans Bold"/>
                  <a:sym typeface="Canva Sans Bold"/>
                </a:rPr>
                <a:t>Content Overview</a:t>
              </a:r>
            </a:p>
          </p:txBody>
        </p:sp>
      </p:grpSp>
      <p:sp>
        <p:nvSpPr>
          <p:cNvPr name="Freeform 9" id="9"/>
          <p:cNvSpPr/>
          <p:nvPr/>
        </p:nvSpPr>
        <p:spPr>
          <a:xfrm flipH="false" flipV="false" rot="0">
            <a:off x="2215769" y="1887856"/>
            <a:ext cx="13211823" cy="7742600"/>
          </a:xfrm>
          <a:custGeom>
            <a:avLst/>
            <a:gdLst/>
            <a:ahLst/>
            <a:cxnLst/>
            <a:rect r="r" b="b" t="t" l="l"/>
            <a:pathLst>
              <a:path h="7742600" w="13211823">
                <a:moveTo>
                  <a:pt x="0" y="0"/>
                </a:moveTo>
                <a:lnTo>
                  <a:pt x="13211823" y="0"/>
                </a:lnTo>
                <a:lnTo>
                  <a:pt x="13211823" y="7742600"/>
                </a:lnTo>
                <a:lnTo>
                  <a:pt x="0" y="7742600"/>
                </a:lnTo>
                <a:lnTo>
                  <a:pt x="0" y="0"/>
                </a:lnTo>
                <a:close/>
              </a:path>
            </a:pathLst>
          </a:custGeom>
          <a:blipFill>
            <a:blip r:embed="rId5"/>
            <a:stretch>
              <a:fillRect l="-27779" t="-11587" r="-4938" b="-15800"/>
            </a:stretch>
          </a:blipFill>
          <a:ln w="38100" cap="rnd">
            <a:solidFill>
              <a:srgbClr val="000000"/>
            </a:solidFill>
            <a:prstDash val="solid"/>
            <a:round/>
          </a:ln>
        </p:spPr>
      </p:sp>
    </p:spTree>
  </p:cSld>
  <p:clrMapOvr>
    <a:masterClrMapping/>
  </p:clrMapOvr>
</p:sld>
</file>

<file path=ppt/slides/slide41.xml><?xml version="1.0" encoding="utf-8"?>
<p:sld xmlns:p="http://schemas.openxmlformats.org/presentationml/2006/main" xmlns:a="http://schemas.openxmlformats.org/drawingml/2006/main" xmlns:r="http://schemas.openxmlformats.org/officeDocument/2006/relationships">
  <p:cSld>
    <p:bg>
      <p:bgPr>
        <a:solidFill>
          <a:srgbClr val="387A92"/>
        </a:solidFill>
      </p:bgPr>
    </p:bg>
    <p:spTree>
      <p:nvGrpSpPr>
        <p:cNvPr id="1" name=""/>
        <p:cNvGrpSpPr/>
        <p:nvPr/>
      </p:nvGrpSpPr>
      <p:grpSpPr>
        <a:xfrm>
          <a:off x="0" y="0"/>
          <a:ext cx="0" cy="0"/>
          <a:chOff x="0" y="0"/>
          <a:chExt cx="0" cy="0"/>
        </a:xfrm>
      </p:grpSpPr>
      <p:sp>
        <p:nvSpPr>
          <p:cNvPr name="Freeform 2" id="2"/>
          <p:cNvSpPr/>
          <p:nvPr/>
        </p:nvSpPr>
        <p:spPr>
          <a:xfrm flipH="false" flipV="false" rot="0">
            <a:off x="16314182" y="8229600"/>
            <a:ext cx="1890236" cy="2057400"/>
          </a:xfrm>
          <a:custGeom>
            <a:avLst/>
            <a:gdLst/>
            <a:ahLst/>
            <a:cxnLst/>
            <a:rect r="r" b="b" t="t" l="l"/>
            <a:pathLst>
              <a:path h="2057400" w="1890236">
                <a:moveTo>
                  <a:pt x="0" y="0"/>
                </a:moveTo>
                <a:lnTo>
                  <a:pt x="1890236" y="0"/>
                </a:lnTo>
                <a:lnTo>
                  <a:pt x="1890236"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5085907" y="-779923"/>
            <a:ext cx="4008003" cy="4008003"/>
          </a:xfrm>
          <a:custGeom>
            <a:avLst/>
            <a:gdLst/>
            <a:ahLst/>
            <a:cxnLst/>
            <a:rect r="r" b="b" t="t" l="l"/>
            <a:pathLst>
              <a:path h="4008003" w="4008003">
                <a:moveTo>
                  <a:pt x="0" y="0"/>
                </a:moveTo>
                <a:lnTo>
                  <a:pt x="4008003" y="0"/>
                </a:lnTo>
                <a:lnTo>
                  <a:pt x="4008003" y="4008003"/>
                </a:lnTo>
                <a:lnTo>
                  <a:pt x="0" y="4008003"/>
                </a:lnTo>
                <a:lnTo>
                  <a:pt x="0" y="0"/>
                </a:lnTo>
                <a:close/>
              </a:path>
            </a:pathLst>
          </a:custGeom>
          <a:blipFill>
            <a:blip r:embed="rId4"/>
            <a:stretch>
              <a:fillRect l="0" t="0" r="0" b="0"/>
            </a:stretch>
          </a:blipFill>
        </p:spPr>
      </p:sp>
      <p:sp>
        <p:nvSpPr>
          <p:cNvPr name="Freeform 4" id="4"/>
          <p:cNvSpPr/>
          <p:nvPr/>
        </p:nvSpPr>
        <p:spPr>
          <a:xfrm flipH="false" flipV="false" rot="0">
            <a:off x="9707059" y="1224079"/>
            <a:ext cx="6044065" cy="7672757"/>
          </a:xfrm>
          <a:custGeom>
            <a:avLst/>
            <a:gdLst/>
            <a:ahLst/>
            <a:cxnLst/>
            <a:rect r="r" b="b" t="t" l="l"/>
            <a:pathLst>
              <a:path h="7672757" w="6044065">
                <a:moveTo>
                  <a:pt x="0" y="0"/>
                </a:moveTo>
                <a:lnTo>
                  <a:pt x="6044064" y="0"/>
                </a:lnTo>
                <a:lnTo>
                  <a:pt x="6044064" y="7672757"/>
                </a:lnTo>
                <a:lnTo>
                  <a:pt x="0" y="7672757"/>
                </a:lnTo>
                <a:lnTo>
                  <a:pt x="0" y="0"/>
                </a:lnTo>
                <a:close/>
              </a:path>
            </a:pathLst>
          </a:custGeom>
          <a:blipFill>
            <a:blip r:embed="rId5"/>
            <a:stretch>
              <a:fillRect l="0" t="-19961" r="0" b="-55090"/>
            </a:stretch>
          </a:blipFill>
        </p:spPr>
      </p:sp>
      <p:sp>
        <p:nvSpPr>
          <p:cNvPr name="Freeform 5" id="5"/>
          <p:cNvSpPr/>
          <p:nvPr/>
        </p:nvSpPr>
        <p:spPr>
          <a:xfrm flipH="false" flipV="false" rot="0">
            <a:off x="1239552" y="3559890"/>
            <a:ext cx="5785740" cy="5336946"/>
          </a:xfrm>
          <a:custGeom>
            <a:avLst/>
            <a:gdLst/>
            <a:ahLst/>
            <a:cxnLst/>
            <a:rect r="r" b="b" t="t" l="l"/>
            <a:pathLst>
              <a:path h="5336946" w="5785740">
                <a:moveTo>
                  <a:pt x="0" y="0"/>
                </a:moveTo>
                <a:lnTo>
                  <a:pt x="5785740" y="0"/>
                </a:lnTo>
                <a:lnTo>
                  <a:pt x="5785740" y="5336946"/>
                </a:lnTo>
                <a:lnTo>
                  <a:pt x="0" y="5336946"/>
                </a:lnTo>
                <a:lnTo>
                  <a:pt x="0" y="0"/>
                </a:lnTo>
                <a:close/>
              </a:path>
            </a:pathLst>
          </a:custGeom>
          <a:blipFill>
            <a:blip r:embed="rId6"/>
            <a:stretch>
              <a:fillRect l="0" t="-25489" r="0" b="-115419"/>
            </a:stretch>
          </a:blipFill>
        </p:spPr>
      </p:sp>
      <p:grpSp>
        <p:nvGrpSpPr>
          <p:cNvPr name="Group 6" id="6"/>
          <p:cNvGrpSpPr/>
          <p:nvPr/>
        </p:nvGrpSpPr>
        <p:grpSpPr>
          <a:xfrm rot="0">
            <a:off x="0" y="0"/>
            <a:ext cx="9144000" cy="1625021"/>
            <a:chOff x="0" y="0"/>
            <a:chExt cx="12192000" cy="2166695"/>
          </a:xfrm>
        </p:grpSpPr>
        <p:grpSp>
          <p:nvGrpSpPr>
            <p:cNvPr name="Group 7" id="7"/>
            <p:cNvGrpSpPr/>
            <p:nvPr/>
          </p:nvGrpSpPr>
          <p:grpSpPr>
            <a:xfrm rot="0">
              <a:off x="0" y="0"/>
              <a:ext cx="12192000" cy="2166695"/>
              <a:chOff x="0" y="0"/>
              <a:chExt cx="2408296" cy="427989"/>
            </a:xfrm>
          </p:grpSpPr>
          <p:sp>
            <p:nvSpPr>
              <p:cNvPr name="Freeform 8" id="8"/>
              <p:cNvSpPr/>
              <p:nvPr/>
            </p:nvSpPr>
            <p:spPr>
              <a:xfrm flipH="false" flipV="false" rot="0">
                <a:off x="0" y="0"/>
                <a:ext cx="2408296" cy="427989"/>
              </a:xfrm>
              <a:custGeom>
                <a:avLst/>
                <a:gdLst/>
                <a:ahLst/>
                <a:cxnLst/>
                <a:rect r="r" b="b" t="t" l="l"/>
                <a:pathLst>
                  <a:path h="427989" w="2408296">
                    <a:moveTo>
                      <a:pt x="2205096" y="0"/>
                    </a:moveTo>
                    <a:lnTo>
                      <a:pt x="0" y="0"/>
                    </a:lnTo>
                    <a:lnTo>
                      <a:pt x="0" y="427989"/>
                    </a:lnTo>
                    <a:lnTo>
                      <a:pt x="2205096" y="427989"/>
                    </a:lnTo>
                    <a:lnTo>
                      <a:pt x="2408296" y="213995"/>
                    </a:lnTo>
                    <a:lnTo>
                      <a:pt x="2205096" y="0"/>
                    </a:lnTo>
                    <a:close/>
                  </a:path>
                </a:pathLst>
              </a:custGeom>
              <a:solidFill>
                <a:srgbClr val="61A1BA"/>
              </a:solidFill>
            </p:spPr>
          </p:sp>
          <p:sp>
            <p:nvSpPr>
              <p:cNvPr name="TextBox 9" id="9"/>
              <p:cNvSpPr txBox="true"/>
              <p:nvPr/>
            </p:nvSpPr>
            <p:spPr>
              <a:xfrm>
                <a:off x="0" y="-38100"/>
                <a:ext cx="2293996" cy="466089"/>
              </a:xfrm>
              <a:prstGeom prst="rect">
                <a:avLst/>
              </a:prstGeom>
            </p:spPr>
            <p:txBody>
              <a:bodyPr anchor="ctr" rtlCol="false" tIns="50800" lIns="50800" bIns="50800" rIns="50800"/>
              <a:lstStyle/>
              <a:p>
                <a:pPr algn="ctr">
                  <a:lnSpc>
                    <a:spcPts val="3375"/>
                  </a:lnSpc>
                </a:pPr>
              </a:p>
            </p:txBody>
          </p:sp>
        </p:grpSp>
        <p:sp>
          <p:nvSpPr>
            <p:cNvPr name="TextBox 10" id="10"/>
            <p:cNvSpPr txBox="true"/>
            <p:nvPr/>
          </p:nvSpPr>
          <p:spPr>
            <a:xfrm rot="0">
              <a:off x="1223433" y="408495"/>
              <a:ext cx="9197077" cy="1333456"/>
            </a:xfrm>
            <a:prstGeom prst="rect">
              <a:avLst/>
            </a:prstGeom>
          </p:spPr>
          <p:txBody>
            <a:bodyPr anchor="t" rtlCol="false" tIns="0" lIns="0" bIns="0" rIns="0">
              <a:spAutoFit/>
            </a:bodyPr>
            <a:lstStyle/>
            <a:p>
              <a:pPr algn="ctr">
                <a:lnSpc>
                  <a:spcPts val="8400"/>
                </a:lnSpc>
                <a:spcBef>
                  <a:spcPct val="0"/>
                </a:spcBef>
              </a:pPr>
              <a:r>
                <a:rPr lang="en-US" b="true" sz="6000">
                  <a:solidFill>
                    <a:srgbClr val="000000"/>
                  </a:solidFill>
                  <a:latin typeface="Canva Sans Bold"/>
                  <a:ea typeface="Canva Sans Bold"/>
                  <a:cs typeface="Canva Sans Bold"/>
                  <a:sym typeface="Canva Sans Bold"/>
                </a:rPr>
                <a:t>Messeges Analysis</a:t>
              </a:r>
            </a:p>
          </p:txBody>
        </p:sp>
      </p:grpSp>
    </p:spTree>
  </p:cSld>
  <p:clrMapOvr>
    <a:masterClrMapping/>
  </p:clrMapOvr>
</p:sld>
</file>

<file path=ppt/slides/slide42.xml><?xml version="1.0" encoding="utf-8"?>
<p:sld xmlns:p="http://schemas.openxmlformats.org/presentationml/2006/main" xmlns:a="http://schemas.openxmlformats.org/drawingml/2006/main" xmlns:r="http://schemas.openxmlformats.org/officeDocument/2006/relationships">
  <p:cSld>
    <p:bg>
      <p:bgPr>
        <a:solidFill>
          <a:srgbClr val="387A92"/>
        </a:solidFill>
      </p:bgPr>
    </p:bg>
    <p:spTree>
      <p:nvGrpSpPr>
        <p:cNvPr id="1" name=""/>
        <p:cNvGrpSpPr/>
        <p:nvPr/>
      </p:nvGrpSpPr>
      <p:grpSpPr>
        <a:xfrm>
          <a:off x="0" y="0"/>
          <a:ext cx="0" cy="0"/>
          <a:chOff x="0" y="0"/>
          <a:chExt cx="0" cy="0"/>
        </a:xfrm>
      </p:grpSpPr>
      <p:sp>
        <p:nvSpPr>
          <p:cNvPr name="Freeform 2" id="2"/>
          <p:cNvSpPr/>
          <p:nvPr/>
        </p:nvSpPr>
        <p:spPr>
          <a:xfrm flipH="false" flipV="false" rot="0">
            <a:off x="15085907" y="-779923"/>
            <a:ext cx="4008003" cy="4008003"/>
          </a:xfrm>
          <a:custGeom>
            <a:avLst/>
            <a:gdLst/>
            <a:ahLst/>
            <a:cxnLst/>
            <a:rect r="r" b="b" t="t" l="l"/>
            <a:pathLst>
              <a:path h="4008003" w="4008003">
                <a:moveTo>
                  <a:pt x="0" y="0"/>
                </a:moveTo>
                <a:lnTo>
                  <a:pt x="4008003" y="0"/>
                </a:lnTo>
                <a:lnTo>
                  <a:pt x="4008003" y="4008003"/>
                </a:lnTo>
                <a:lnTo>
                  <a:pt x="0" y="4008003"/>
                </a:lnTo>
                <a:lnTo>
                  <a:pt x="0" y="0"/>
                </a:lnTo>
                <a:close/>
              </a:path>
            </a:pathLst>
          </a:custGeom>
          <a:blipFill>
            <a:blip r:embed="rId2"/>
            <a:stretch>
              <a:fillRect l="0" t="0" r="0" b="0"/>
            </a:stretch>
          </a:blipFill>
        </p:spPr>
      </p:sp>
      <p:sp>
        <p:nvSpPr>
          <p:cNvPr name="Freeform 3" id="3"/>
          <p:cNvSpPr/>
          <p:nvPr/>
        </p:nvSpPr>
        <p:spPr>
          <a:xfrm flipH="false" flipV="false" rot="0">
            <a:off x="6974127" y="3584972"/>
            <a:ext cx="5384341" cy="5913449"/>
          </a:xfrm>
          <a:custGeom>
            <a:avLst/>
            <a:gdLst/>
            <a:ahLst/>
            <a:cxnLst/>
            <a:rect r="r" b="b" t="t" l="l"/>
            <a:pathLst>
              <a:path h="5913449" w="5384341">
                <a:moveTo>
                  <a:pt x="0" y="0"/>
                </a:moveTo>
                <a:lnTo>
                  <a:pt x="5384341" y="0"/>
                </a:lnTo>
                <a:lnTo>
                  <a:pt x="5384341" y="5913449"/>
                </a:lnTo>
                <a:lnTo>
                  <a:pt x="0" y="5913449"/>
                </a:lnTo>
                <a:lnTo>
                  <a:pt x="0" y="0"/>
                </a:lnTo>
                <a:close/>
              </a:path>
            </a:pathLst>
          </a:custGeom>
          <a:blipFill>
            <a:blip r:embed="rId3"/>
            <a:stretch>
              <a:fillRect l="0" t="-9182" r="0" b="-93156"/>
            </a:stretch>
          </a:blipFill>
        </p:spPr>
      </p:sp>
      <p:sp>
        <p:nvSpPr>
          <p:cNvPr name="Freeform 4" id="4"/>
          <p:cNvSpPr/>
          <p:nvPr/>
        </p:nvSpPr>
        <p:spPr>
          <a:xfrm flipH="false" flipV="false" rot="0">
            <a:off x="741880" y="3587758"/>
            <a:ext cx="5758384" cy="5932339"/>
          </a:xfrm>
          <a:custGeom>
            <a:avLst/>
            <a:gdLst/>
            <a:ahLst/>
            <a:cxnLst/>
            <a:rect r="r" b="b" t="t" l="l"/>
            <a:pathLst>
              <a:path h="5932339" w="5758384">
                <a:moveTo>
                  <a:pt x="0" y="0"/>
                </a:moveTo>
                <a:lnTo>
                  <a:pt x="5758384" y="0"/>
                </a:lnTo>
                <a:lnTo>
                  <a:pt x="5758384" y="5932339"/>
                </a:lnTo>
                <a:lnTo>
                  <a:pt x="0" y="5932339"/>
                </a:lnTo>
                <a:lnTo>
                  <a:pt x="0" y="0"/>
                </a:lnTo>
                <a:close/>
              </a:path>
            </a:pathLst>
          </a:custGeom>
          <a:blipFill>
            <a:blip r:embed="rId4"/>
            <a:stretch>
              <a:fillRect l="-1401" t="-6992" r="-1868" b="-115765"/>
            </a:stretch>
          </a:blipFill>
        </p:spPr>
      </p:sp>
      <p:sp>
        <p:nvSpPr>
          <p:cNvPr name="Freeform 5" id="5"/>
          <p:cNvSpPr/>
          <p:nvPr/>
        </p:nvSpPr>
        <p:spPr>
          <a:xfrm flipH="false" flipV="false" rot="0">
            <a:off x="12832331" y="3587758"/>
            <a:ext cx="5023571" cy="5913449"/>
          </a:xfrm>
          <a:custGeom>
            <a:avLst/>
            <a:gdLst/>
            <a:ahLst/>
            <a:cxnLst/>
            <a:rect r="r" b="b" t="t" l="l"/>
            <a:pathLst>
              <a:path h="5913449" w="5023571">
                <a:moveTo>
                  <a:pt x="0" y="0"/>
                </a:moveTo>
                <a:lnTo>
                  <a:pt x="5023571" y="0"/>
                </a:lnTo>
                <a:lnTo>
                  <a:pt x="5023571" y="5913450"/>
                </a:lnTo>
                <a:lnTo>
                  <a:pt x="0" y="5913450"/>
                </a:lnTo>
                <a:lnTo>
                  <a:pt x="0" y="0"/>
                </a:lnTo>
                <a:close/>
              </a:path>
            </a:pathLst>
          </a:custGeom>
          <a:blipFill>
            <a:blip r:embed="rId5"/>
            <a:stretch>
              <a:fillRect l="0" t="-38033" r="0" b="-50748"/>
            </a:stretch>
          </a:blipFill>
        </p:spPr>
      </p:sp>
      <p:sp>
        <p:nvSpPr>
          <p:cNvPr name="Freeform 6" id="6"/>
          <p:cNvSpPr/>
          <p:nvPr/>
        </p:nvSpPr>
        <p:spPr>
          <a:xfrm flipH="false" flipV="false" rot="0">
            <a:off x="16314182" y="8229600"/>
            <a:ext cx="1890236" cy="2057400"/>
          </a:xfrm>
          <a:custGeom>
            <a:avLst/>
            <a:gdLst/>
            <a:ahLst/>
            <a:cxnLst/>
            <a:rect r="r" b="b" t="t" l="l"/>
            <a:pathLst>
              <a:path h="2057400" w="1890236">
                <a:moveTo>
                  <a:pt x="0" y="0"/>
                </a:moveTo>
                <a:lnTo>
                  <a:pt x="1890236" y="0"/>
                </a:lnTo>
                <a:lnTo>
                  <a:pt x="1890236" y="2057400"/>
                </a:lnTo>
                <a:lnTo>
                  <a:pt x="0" y="20574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7" id="7"/>
          <p:cNvGrpSpPr/>
          <p:nvPr/>
        </p:nvGrpSpPr>
        <p:grpSpPr>
          <a:xfrm rot="0">
            <a:off x="0" y="0"/>
            <a:ext cx="9144000" cy="1804259"/>
            <a:chOff x="0" y="0"/>
            <a:chExt cx="2408296" cy="475196"/>
          </a:xfrm>
        </p:grpSpPr>
        <p:sp>
          <p:nvSpPr>
            <p:cNvPr name="Freeform 8" id="8"/>
            <p:cNvSpPr/>
            <p:nvPr/>
          </p:nvSpPr>
          <p:spPr>
            <a:xfrm flipH="false" flipV="false" rot="0">
              <a:off x="0" y="0"/>
              <a:ext cx="2408296" cy="475196"/>
            </a:xfrm>
            <a:custGeom>
              <a:avLst/>
              <a:gdLst/>
              <a:ahLst/>
              <a:cxnLst/>
              <a:rect r="r" b="b" t="t" l="l"/>
              <a:pathLst>
                <a:path h="475196" w="2408296">
                  <a:moveTo>
                    <a:pt x="2205096" y="0"/>
                  </a:moveTo>
                  <a:lnTo>
                    <a:pt x="0" y="0"/>
                  </a:lnTo>
                  <a:lnTo>
                    <a:pt x="0" y="475196"/>
                  </a:lnTo>
                  <a:lnTo>
                    <a:pt x="2205096" y="475196"/>
                  </a:lnTo>
                  <a:lnTo>
                    <a:pt x="2408296" y="237598"/>
                  </a:lnTo>
                  <a:lnTo>
                    <a:pt x="2205096" y="0"/>
                  </a:lnTo>
                  <a:close/>
                </a:path>
              </a:pathLst>
            </a:custGeom>
            <a:solidFill>
              <a:srgbClr val="61A1BA"/>
            </a:solidFill>
          </p:spPr>
        </p:sp>
        <p:sp>
          <p:nvSpPr>
            <p:cNvPr name="TextBox 9" id="9"/>
            <p:cNvSpPr txBox="true"/>
            <p:nvPr/>
          </p:nvSpPr>
          <p:spPr>
            <a:xfrm>
              <a:off x="0" y="-38100"/>
              <a:ext cx="2293996" cy="513296"/>
            </a:xfrm>
            <a:prstGeom prst="rect">
              <a:avLst/>
            </a:prstGeom>
          </p:spPr>
          <p:txBody>
            <a:bodyPr anchor="ctr" rtlCol="false" tIns="50800" lIns="50800" bIns="50800" rIns="50800"/>
            <a:lstStyle/>
            <a:p>
              <a:pPr algn="ctr">
                <a:lnSpc>
                  <a:spcPts val="3375"/>
                </a:lnSpc>
              </a:pPr>
            </a:p>
          </p:txBody>
        </p:sp>
      </p:grpSp>
      <p:sp>
        <p:nvSpPr>
          <p:cNvPr name="Freeform 10" id="10"/>
          <p:cNvSpPr/>
          <p:nvPr/>
        </p:nvSpPr>
        <p:spPr>
          <a:xfrm flipH="false" flipV="false" rot="0">
            <a:off x="14193277" y="1930701"/>
            <a:ext cx="2301679" cy="1530616"/>
          </a:xfrm>
          <a:custGeom>
            <a:avLst/>
            <a:gdLst/>
            <a:ahLst/>
            <a:cxnLst/>
            <a:rect r="r" b="b" t="t" l="l"/>
            <a:pathLst>
              <a:path h="1530616" w="2301679">
                <a:moveTo>
                  <a:pt x="0" y="0"/>
                </a:moveTo>
                <a:lnTo>
                  <a:pt x="2301679" y="0"/>
                </a:lnTo>
                <a:lnTo>
                  <a:pt x="2301679" y="1530616"/>
                </a:lnTo>
                <a:lnTo>
                  <a:pt x="0" y="153061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1" id="11"/>
          <p:cNvSpPr txBox="true"/>
          <p:nvPr/>
        </p:nvSpPr>
        <p:spPr>
          <a:xfrm rot="0">
            <a:off x="4056504" y="1969815"/>
            <a:ext cx="10705863" cy="834106"/>
          </a:xfrm>
          <a:prstGeom prst="rect">
            <a:avLst/>
          </a:prstGeom>
        </p:spPr>
        <p:txBody>
          <a:bodyPr anchor="t" rtlCol="false" tIns="0" lIns="0" bIns="0" rIns="0">
            <a:spAutoFit/>
          </a:bodyPr>
          <a:lstStyle/>
          <a:p>
            <a:pPr algn="ctr">
              <a:lnSpc>
                <a:spcPts val="3375"/>
              </a:lnSpc>
            </a:pPr>
            <a:r>
              <a:rPr lang="en-US" b="true" sz="2411" spc="144">
                <a:solidFill>
                  <a:srgbClr val="000000"/>
                </a:solidFill>
                <a:latin typeface="Open Sans Bold"/>
                <a:ea typeface="Open Sans Bold"/>
                <a:cs typeface="Open Sans Bold"/>
                <a:sym typeface="Open Sans Bold"/>
              </a:rPr>
              <a:t>We increased followers by from 173 to 369 by 113.3% </a:t>
            </a:r>
          </a:p>
          <a:p>
            <a:pPr algn="ctr">
              <a:lnSpc>
                <a:spcPts val="3375"/>
              </a:lnSpc>
              <a:spcBef>
                <a:spcPct val="0"/>
              </a:spcBef>
            </a:pPr>
            <a:r>
              <a:rPr lang="en-US" b="true" sz="2411" spc="144">
                <a:solidFill>
                  <a:srgbClr val="000000"/>
                </a:solidFill>
                <a:latin typeface="Open Sans Bold"/>
                <a:ea typeface="Open Sans Bold"/>
                <a:cs typeface="Open Sans Bold"/>
                <a:sym typeface="Open Sans Bold"/>
              </a:rPr>
              <a:t>while page likes increased from 165 to 349  by 111.5%</a:t>
            </a:r>
          </a:p>
        </p:txBody>
      </p:sp>
      <p:sp>
        <p:nvSpPr>
          <p:cNvPr name="Freeform 12" id="12"/>
          <p:cNvSpPr/>
          <p:nvPr/>
        </p:nvSpPr>
        <p:spPr>
          <a:xfrm flipH="true" flipV="false" rot="0">
            <a:off x="2470233" y="1930701"/>
            <a:ext cx="2301679" cy="1530616"/>
          </a:xfrm>
          <a:custGeom>
            <a:avLst/>
            <a:gdLst/>
            <a:ahLst/>
            <a:cxnLst/>
            <a:rect r="r" b="b" t="t" l="l"/>
            <a:pathLst>
              <a:path h="1530616" w="2301679">
                <a:moveTo>
                  <a:pt x="2301678" y="0"/>
                </a:moveTo>
                <a:lnTo>
                  <a:pt x="0" y="0"/>
                </a:lnTo>
                <a:lnTo>
                  <a:pt x="0" y="1530616"/>
                </a:lnTo>
                <a:lnTo>
                  <a:pt x="2301678" y="1530616"/>
                </a:lnTo>
                <a:lnTo>
                  <a:pt x="2301678"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3" id="13"/>
          <p:cNvSpPr txBox="true"/>
          <p:nvPr/>
        </p:nvSpPr>
        <p:spPr>
          <a:xfrm rot="0">
            <a:off x="191415" y="195412"/>
            <a:ext cx="8226425" cy="1028667"/>
          </a:xfrm>
          <a:prstGeom prst="rect">
            <a:avLst/>
          </a:prstGeom>
        </p:spPr>
        <p:txBody>
          <a:bodyPr anchor="t" rtlCol="false" tIns="0" lIns="0" bIns="0" rIns="0">
            <a:spAutoFit/>
          </a:bodyPr>
          <a:lstStyle/>
          <a:p>
            <a:pPr algn="ctr">
              <a:lnSpc>
                <a:spcPts val="8400"/>
              </a:lnSpc>
              <a:spcBef>
                <a:spcPct val="0"/>
              </a:spcBef>
            </a:pPr>
            <a:r>
              <a:rPr lang="en-US" b="true" sz="6000">
                <a:solidFill>
                  <a:srgbClr val="000000"/>
                </a:solidFill>
                <a:latin typeface="Canva Sans Bold"/>
                <a:ea typeface="Canva Sans Bold"/>
                <a:cs typeface="Canva Sans Bold"/>
                <a:sym typeface="Canva Sans Bold"/>
              </a:rPr>
              <a:t>Page followers &amp; likes</a:t>
            </a:r>
          </a:p>
        </p:txBody>
      </p:sp>
      <p:sp>
        <p:nvSpPr>
          <p:cNvPr name="TextBox 14" id="14"/>
          <p:cNvSpPr txBox="true"/>
          <p:nvPr/>
        </p:nvSpPr>
        <p:spPr>
          <a:xfrm rot="0">
            <a:off x="12966172" y="9463108"/>
            <a:ext cx="5023571" cy="405481"/>
          </a:xfrm>
          <a:prstGeom prst="rect">
            <a:avLst/>
          </a:prstGeom>
        </p:spPr>
        <p:txBody>
          <a:bodyPr anchor="t" rtlCol="false" tIns="0" lIns="0" bIns="0" rIns="0">
            <a:spAutoFit/>
          </a:bodyPr>
          <a:lstStyle/>
          <a:p>
            <a:pPr algn="ctr">
              <a:lnSpc>
                <a:spcPts val="3375"/>
              </a:lnSpc>
              <a:spcBef>
                <a:spcPct val="0"/>
              </a:spcBef>
            </a:pPr>
            <a:r>
              <a:rPr lang="en-US" b="true" sz="2411" spc="144">
                <a:solidFill>
                  <a:srgbClr val="000000"/>
                </a:solidFill>
                <a:latin typeface="Open Sans Bold"/>
                <a:ea typeface="Open Sans Bold"/>
                <a:cs typeface="Open Sans Bold"/>
                <a:sym typeface="Open Sans Bold"/>
              </a:rPr>
              <a:t>W</a:t>
            </a:r>
          </a:p>
        </p:txBody>
      </p:sp>
    </p:spTree>
  </p:cSld>
  <p:clrMapOvr>
    <a:masterClrMapping/>
  </p:clrMapOvr>
</p:sld>
</file>

<file path=ppt/slides/slide43.xml><?xml version="1.0" encoding="utf-8"?>
<p:sld xmlns:p="http://schemas.openxmlformats.org/presentationml/2006/main" xmlns:a="http://schemas.openxmlformats.org/drawingml/2006/main" xmlns:r="http://schemas.openxmlformats.org/officeDocument/2006/relationships">
  <p:cSld>
    <p:bg>
      <p:bgPr>
        <a:solidFill>
          <a:srgbClr val="387A92"/>
        </a:solidFill>
      </p:bgPr>
    </p:bg>
    <p:spTree>
      <p:nvGrpSpPr>
        <p:cNvPr id="1" name=""/>
        <p:cNvGrpSpPr/>
        <p:nvPr/>
      </p:nvGrpSpPr>
      <p:grpSpPr>
        <a:xfrm>
          <a:off x="0" y="0"/>
          <a:ext cx="0" cy="0"/>
          <a:chOff x="0" y="0"/>
          <a:chExt cx="0" cy="0"/>
        </a:xfrm>
      </p:grpSpPr>
      <p:sp>
        <p:nvSpPr>
          <p:cNvPr name="Freeform 2" id="2"/>
          <p:cNvSpPr/>
          <p:nvPr/>
        </p:nvSpPr>
        <p:spPr>
          <a:xfrm flipH="false" flipV="false" rot="0">
            <a:off x="16314182" y="8229600"/>
            <a:ext cx="1890236" cy="2057400"/>
          </a:xfrm>
          <a:custGeom>
            <a:avLst/>
            <a:gdLst/>
            <a:ahLst/>
            <a:cxnLst/>
            <a:rect r="r" b="b" t="t" l="l"/>
            <a:pathLst>
              <a:path h="2057400" w="1890236">
                <a:moveTo>
                  <a:pt x="0" y="0"/>
                </a:moveTo>
                <a:lnTo>
                  <a:pt x="1890236" y="0"/>
                </a:lnTo>
                <a:lnTo>
                  <a:pt x="1890236"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3258257" y="2700916"/>
            <a:ext cx="11771487" cy="4885167"/>
          </a:xfrm>
          <a:custGeom>
            <a:avLst/>
            <a:gdLst/>
            <a:ahLst/>
            <a:cxnLst/>
            <a:rect r="r" b="b" t="t" l="l"/>
            <a:pathLst>
              <a:path h="4885167" w="11771487">
                <a:moveTo>
                  <a:pt x="0" y="0"/>
                </a:moveTo>
                <a:lnTo>
                  <a:pt x="11771486" y="0"/>
                </a:lnTo>
                <a:lnTo>
                  <a:pt x="11771486" y="4885168"/>
                </a:lnTo>
                <a:lnTo>
                  <a:pt x="0" y="488516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5085907" y="-779923"/>
            <a:ext cx="4008003" cy="4008003"/>
          </a:xfrm>
          <a:custGeom>
            <a:avLst/>
            <a:gdLst/>
            <a:ahLst/>
            <a:cxnLst/>
            <a:rect r="r" b="b" t="t" l="l"/>
            <a:pathLst>
              <a:path h="4008003" w="4008003">
                <a:moveTo>
                  <a:pt x="0" y="0"/>
                </a:moveTo>
                <a:lnTo>
                  <a:pt x="4008003" y="0"/>
                </a:lnTo>
                <a:lnTo>
                  <a:pt x="4008003" y="4008003"/>
                </a:lnTo>
                <a:lnTo>
                  <a:pt x="0" y="4008003"/>
                </a:lnTo>
                <a:lnTo>
                  <a:pt x="0" y="0"/>
                </a:lnTo>
                <a:close/>
              </a:path>
            </a:pathLst>
          </a:custGeom>
          <a:blipFill>
            <a:blip r:embed="rId6"/>
            <a:stretch>
              <a:fillRect l="0" t="0" r="0" b="0"/>
            </a:stretch>
          </a:blipFill>
        </p:spPr>
      </p:sp>
      <p:sp>
        <p:nvSpPr>
          <p:cNvPr name="TextBox 5" id="5"/>
          <p:cNvSpPr txBox="true"/>
          <p:nvPr/>
        </p:nvSpPr>
        <p:spPr>
          <a:xfrm rot="0">
            <a:off x="2242343" y="4383121"/>
            <a:ext cx="13803313" cy="1368358"/>
          </a:xfrm>
          <a:prstGeom prst="rect">
            <a:avLst/>
          </a:prstGeom>
        </p:spPr>
        <p:txBody>
          <a:bodyPr anchor="t" rtlCol="false" tIns="0" lIns="0" bIns="0" rIns="0">
            <a:spAutoFit/>
          </a:bodyPr>
          <a:lstStyle/>
          <a:p>
            <a:pPr algn="ctr">
              <a:lnSpc>
                <a:spcPts val="11200"/>
              </a:lnSpc>
              <a:spcBef>
                <a:spcPct val="0"/>
              </a:spcBef>
            </a:pPr>
            <a:r>
              <a:rPr lang="en-US" b="true" sz="8000" spc="480">
                <a:solidFill>
                  <a:srgbClr val="000000"/>
                </a:solidFill>
                <a:latin typeface="Canva Sans Bold"/>
                <a:ea typeface="Canva Sans Bold"/>
                <a:cs typeface="Canva Sans Bold"/>
                <a:sym typeface="Canva Sans Bold"/>
              </a:rPr>
              <a:t>CAMPAIGN MANAGMENT</a:t>
            </a:r>
          </a:p>
        </p:txBody>
      </p:sp>
    </p:spTree>
  </p:cSld>
  <p:clrMapOvr>
    <a:masterClrMapping/>
  </p:clrMapOvr>
</p:sld>
</file>

<file path=ppt/slides/slide44.xml><?xml version="1.0" encoding="utf-8"?>
<p:sld xmlns:p="http://schemas.openxmlformats.org/presentationml/2006/main" xmlns:a="http://schemas.openxmlformats.org/drawingml/2006/main" xmlns:r="http://schemas.openxmlformats.org/officeDocument/2006/relationships">
  <p:cSld>
    <p:bg>
      <p:bgPr>
        <a:solidFill>
          <a:srgbClr val="387A92"/>
        </a:solidFill>
      </p:bgPr>
    </p:bg>
    <p:spTree>
      <p:nvGrpSpPr>
        <p:cNvPr id="1" name=""/>
        <p:cNvGrpSpPr/>
        <p:nvPr/>
      </p:nvGrpSpPr>
      <p:grpSpPr>
        <a:xfrm>
          <a:off x="0" y="0"/>
          <a:ext cx="0" cy="0"/>
          <a:chOff x="0" y="0"/>
          <a:chExt cx="0" cy="0"/>
        </a:xfrm>
      </p:grpSpPr>
      <p:grpSp>
        <p:nvGrpSpPr>
          <p:cNvPr name="Group 2" id="2"/>
          <p:cNvGrpSpPr/>
          <p:nvPr/>
        </p:nvGrpSpPr>
        <p:grpSpPr>
          <a:xfrm rot="0">
            <a:off x="0" y="0"/>
            <a:ext cx="9144000" cy="1543050"/>
            <a:chOff x="0" y="0"/>
            <a:chExt cx="2408296" cy="406400"/>
          </a:xfrm>
        </p:grpSpPr>
        <p:sp>
          <p:nvSpPr>
            <p:cNvPr name="Freeform 3" id="3"/>
            <p:cNvSpPr/>
            <p:nvPr/>
          </p:nvSpPr>
          <p:spPr>
            <a:xfrm flipH="false" flipV="false" rot="0">
              <a:off x="0" y="0"/>
              <a:ext cx="2408296" cy="406400"/>
            </a:xfrm>
            <a:custGeom>
              <a:avLst/>
              <a:gdLst/>
              <a:ahLst/>
              <a:cxnLst/>
              <a:rect r="r" b="b" t="t" l="l"/>
              <a:pathLst>
                <a:path h="406400" w="2408296">
                  <a:moveTo>
                    <a:pt x="2205096" y="0"/>
                  </a:moveTo>
                  <a:lnTo>
                    <a:pt x="0" y="0"/>
                  </a:lnTo>
                  <a:lnTo>
                    <a:pt x="0" y="406400"/>
                  </a:lnTo>
                  <a:lnTo>
                    <a:pt x="2205096" y="406400"/>
                  </a:lnTo>
                  <a:lnTo>
                    <a:pt x="2408296" y="203200"/>
                  </a:lnTo>
                  <a:lnTo>
                    <a:pt x="2205096" y="0"/>
                  </a:lnTo>
                  <a:close/>
                </a:path>
              </a:pathLst>
            </a:custGeom>
            <a:solidFill>
              <a:srgbClr val="61A1BA"/>
            </a:solidFill>
          </p:spPr>
        </p:sp>
        <p:sp>
          <p:nvSpPr>
            <p:cNvPr name="TextBox 4" id="4"/>
            <p:cNvSpPr txBox="true"/>
            <p:nvPr/>
          </p:nvSpPr>
          <p:spPr>
            <a:xfrm>
              <a:off x="0" y="-38100"/>
              <a:ext cx="2293996" cy="444500"/>
            </a:xfrm>
            <a:prstGeom prst="rect">
              <a:avLst/>
            </a:prstGeom>
          </p:spPr>
          <p:txBody>
            <a:bodyPr anchor="ctr" rtlCol="false" tIns="50800" lIns="50800" bIns="50800" rIns="50800"/>
            <a:lstStyle/>
            <a:p>
              <a:pPr algn="ctr">
                <a:lnSpc>
                  <a:spcPts val="3375"/>
                </a:lnSpc>
              </a:pPr>
            </a:p>
          </p:txBody>
        </p:sp>
      </p:grpSp>
      <p:sp>
        <p:nvSpPr>
          <p:cNvPr name="Freeform 5" id="5"/>
          <p:cNvSpPr/>
          <p:nvPr/>
        </p:nvSpPr>
        <p:spPr>
          <a:xfrm flipH="false" flipV="false" rot="0">
            <a:off x="15085907" y="-779923"/>
            <a:ext cx="4008003" cy="4008003"/>
          </a:xfrm>
          <a:custGeom>
            <a:avLst/>
            <a:gdLst/>
            <a:ahLst/>
            <a:cxnLst/>
            <a:rect r="r" b="b" t="t" l="l"/>
            <a:pathLst>
              <a:path h="4008003" w="4008003">
                <a:moveTo>
                  <a:pt x="0" y="0"/>
                </a:moveTo>
                <a:lnTo>
                  <a:pt x="4008003" y="0"/>
                </a:lnTo>
                <a:lnTo>
                  <a:pt x="4008003" y="4008003"/>
                </a:lnTo>
                <a:lnTo>
                  <a:pt x="0" y="4008003"/>
                </a:lnTo>
                <a:lnTo>
                  <a:pt x="0" y="0"/>
                </a:lnTo>
                <a:close/>
              </a:path>
            </a:pathLst>
          </a:custGeom>
          <a:blipFill>
            <a:blip r:embed="rId2"/>
            <a:stretch>
              <a:fillRect l="0" t="0" r="0" b="0"/>
            </a:stretch>
          </a:blipFill>
        </p:spPr>
      </p:sp>
      <p:sp>
        <p:nvSpPr>
          <p:cNvPr name="Freeform 6" id="6"/>
          <p:cNvSpPr/>
          <p:nvPr/>
        </p:nvSpPr>
        <p:spPr>
          <a:xfrm flipH="false" flipV="false" rot="0">
            <a:off x="1233979" y="1543050"/>
            <a:ext cx="4421607" cy="7531891"/>
          </a:xfrm>
          <a:custGeom>
            <a:avLst/>
            <a:gdLst/>
            <a:ahLst/>
            <a:cxnLst/>
            <a:rect r="r" b="b" t="t" l="l"/>
            <a:pathLst>
              <a:path h="7531891" w="4421607">
                <a:moveTo>
                  <a:pt x="0" y="0"/>
                </a:moveTo>
                <a:lnTo>
                  <a:pt x="4421607" y="0"/>
                </a:lnTo>
                <a:lnTo>
                  <a:pt x="4421607" y="7531891"/>
                </a:lnTo>
                <a:lnTo>
                  <a:pt x="0" y="7531891"/>
                </a:lnTo>
                <a:lnTo>
                  <a:pt x="0" y="0"/>
                </a:lnTo>
                <a:close/>
              </a:path>
            </a:pathLst>
          </a:custGeom>
          <a:blipFill>
            <a:blip r:embed="rId3"/>
            <a:stretch>
              <a:fillRect l="0" t="-22265" r="0" b="-8190"/>
            </a:stretch>
          </a:blipFill>
        </p:spPr>
      </p:sp>
      <p:sp>
        <p:nvSpPr>
          <p:cNvPr name="Freeform 7" id="7"/>
          <p:cNvSpPr/>
          <p:nvPr/>
        </p:nvSpPr>
        <p:spPr>
          <a:xfrm flipH="false" flipV="false" rot="0">
            <a:off x="6443314" y="1548199"/>
            <a:ext cx="4685747" cy="3359763"/>
          </a:xfrm>
          <a:custGeom>
            <a:avLst/>
            <a:gdLst/>
            <a:ahLst/>
            <a:cxnLst/>
            <a:rect r="r" b="b" t="t" l="l"/>
            <a:pathLst>
              <a:path h="3359763" w="4685747">
                <a:moveTo>
                  <a:pt x="0" y="0"/>
                </a:moveTo>
                <a:lnTo>
                  <a:pt x="4685748" y="0"/>
                </a:lnTo>
                <a:lnTo>
                  <a:pt x="4685748" y="3359762"/>
                </a:lnTo>
                <a:lnTo>
                  <a:pt x="0" y="3359762"/>
                </a:lnTo>
                <a:lnTo>
                  <a:pt x="0" y="0"/>
                </a:lnTo>
                <a:close/>
              </a:path>
            </a:pathLst>
          </a:custGeom>
          <a:blipFill>
            <a:blip r:embed="rId4"/>
            <a:stretch>
              <a:fillRect l="0" t="-74304" r="0" b="-135621"/>
            </a:stretch>
          </a:blipFill>
        </p:spPr>
      </p:sp>
      <p:sp>
        <p:nvSpPr>
          <p:cNvPr name="Freeform 8" id="8"/>
          <p:cNvSpPr/>
          <p:nvPr/>
        </p:nvSpPr>
        <p:spPr>
          <a:xfrm flipH="false" flipV="false" rot="0">
            <a:off x="6616269" y="5073008"/>
            <a:ext cx="4512793" cy="4001933"/>
          </a:xfrm>
          <a:custGeom>
            <a:avLst/>
            <a:gdLst/>
            <a:ahLst/>
            <a:cxnLst/>
            <a:rect r="r" b="b" t="t" l="l"/>
            <a:pathLst>
              <a:path h="4001933" w="4512793">
                <a:moveTo>
                  <a:pt x="0" y="0"/>
                </a:moveTo>
                <a:lnTo>
                  <a:pt x="4512793" y="0"/>
                </a:lnTo>
                <a:lnTo>
                  <a:pt x="4512793" y="4001933"/>
                </a:lnTo>
                <a:lnTo>
                  <a:pt x="0" y="4001933"/>
                </a:lnTo>
                <a:lnTo>
                  <a:pt x="0" y="0"/>
                </a:lnTo>
                <a:close/>
              </a:path>
            </a:pathLst>
          </a:custGeom>
          <a:blipFill>
            <a:blip r:embed="rId5"/>
            <a:stretch>
              <a:fillRect l="0" t="-25153" r="0" b="-125436"/>
            </a:stretch>
          </a:blipFill>
        </p:spPr>
      </p:sp>
      <p:sp>
        <p:nvSpPr>
          <p:cNvPr name="Freeform 9" id="9"/>
          <p:cNvSpPr/>
          <p:nvPr/>
        </p:nvSpPr>
        <p:spPr>
          <a:xfrm flipH="false" flipV="false" rot="0">
            <a:off x="11699859" y="1552069"/>
            <a:ext cx="5559441" cy="7408595"/>
          </a:xfrm>
          <a:custGeom>
            <a:avLst/>
            <a:gdLst/>
            <a:ahLst/>
            <a:cxnLst/>
            <a:rect r="r" b="b" t="t" l="l"/>
            <a:pathLst>
              <a:path h="7408595" w="5559441">
                <a:moveTo>
                  <a:pt x="0" y="0"/>
                </a:moveTo>
                <a:lnTo>
                  <a:pt x="5559441" y="0"/>
                </a:lnTo>
                <a:lnTo>
                  <a:pt x="5559441" y="7408595"/>
                </a:lnTo>
                <a:lnTo>
                  <a:pt x="0" y="7408595"/>
                </a:lnTo>
                <a:lnTo>
                  <a:pt x="0" y="0"/>
                </a:lnTo>
                <a:close/>
              </a:path>
            </a:pathLst>
          </a:custGeom>
          <a:blipFill>
            <a:blip r:embed="rId6"/>
            <a:stretch>
              <a:fillRect l="0" t="-28819" r="0" b="0"/>
            </a:stretch>
          </a:blipFill>
        </p:spPr>
      </p:sp>
      <p:sp>
        <p:nvSpPr>
          <p:cNvPr name="Freeform 10" id="10"/>
          <p:cNvSpPr/>
          <p:nvPr/>
        </p:nvSpPr>
        <p:spPr>
          <a:xfrm flipH="false" flipV="false" rot="0">
            <a:off x="16397764" y="8229600"/>
            <a:ext cx="1890236" cy="2057400"/>
          </a:xfrm>
          <a:custGeom>
            <a:avLst/>
            <a:gdLst/>
            <a:ahLst/>
            <a:cxnLst/>
            <a:rect r="r" b="b" t="t" l="l"/>
            <a:pathLst>
              <a:path h="2057400" w="1890236">
                <a:moveTo>
                  <a:pt x="0" y="0"/>
                </a:moveTo>
                <a:lnTo>
                  <a:pt x="1890236" y="0"/>
                </a:lnTo>
                <a:lnTo>
                  <a:pt x="1890236" y="2057400"/>
                </a:lnTo>
                <a:lnTo>
                  <a:pt x="0" y="20574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1" id="11"/>
          <p:cNvSpPr txBox="true"/>
          <p:nvPr/>
        </p:nvSpPr>
        <p:spPr>
          <a:xfrm rot="0">
            <a:off x="745739" y="287321"/>
            <a:ext cx="6721575" cy="863633"/>
          </a:xfrm>
          <a:prstGeom prst="rect">
            <a:avLst/>
          </a:prstGeom>
        </p:spPr>
        <p:txBody>
          <a:bodyPr anchor="t" rtlCol="false" tIns="0" lIns="0" bIns="0" rIns="0">
            <a:spAutoFit/>
          </a:bodyPr>
          <a:lstStyle/>
          <a:p>
            <a:pPr algn="ctr">
              <a:lnSpc>
                <a:spcPts val="7000"/>
              </a:lnSpc>
              <a:spcBef>
                <a:spcPct val="0"/>
              </a:spcBef>
            </a:pPr>
            <a:r>
              <a:rPr lang="en-US" b="true" sz="5000">
                <a:solidFill>
                  <a:srgbClr val="000000"/>
                </a:solidFill>
                <a:latin typeface="Canva Sans Bold"/>
                <a:ea typeface="Canva Sans Bold"/>
                <a:cs typeface="Canva Sans Bold"/>
                <a:sym typeface="Canva Sans Bold"/>
              </a:rPr>
              <a:t>Facebook Campaigns </a:t>
            </a:r>
          </a:p>
        </p:txBody>
      </p:sp>
    </p:spTree>
  </p:cSld>
  <p:clrMapOvr>
    <a:masterClrMapping/>
  </p:clrMapOvr>
</p:sld>
</file>

<file path=ppt/slides/slide45.xml><?xml version="1.0" encoding="utf-8"?>
<p:sld xmlns:p="http://schemas.openxmlformats.org/presentationml/2006/main" xmlns:a="http://schemas.openxmlformats.org/drawingml/2006/main" xmlns:r="http://schemas.openxmlformats.org/officeDocument/2006/relationships">
  <p:cSld>
    <p:bg>
      <p:bgPr>
        <a:solidFill>
          <a:srgbClr val="387A92"/>
        </a:solidFill>
      </p:bgPr>
    </p:bg>
    <p:spTree>
      <p:nvGrpSpPr>
        <p:cNvPr id="1" name=""/>
        <p:cNvGrpSpPr/>
        <p:nvPr/>
      </p:nvGrpSpPr>
      <p:grpSpPr>
        <a:xfrm>
          <a:off x="0" y="0"/>
          <a:ext cx="0" cy="0"/>
          <a:chOff x="0" y="0"/>
          <a:chExt cx="0" cy="0"/>
        </a:xfrm>
      </p:grpSpPr>
      <p:sp>
        <p:nvSpPr>
          <p:cNvPr name="Freeform 2" id="2"/>
          <p:cNvSpPr/>
          <p:nvPr/>
        </p:nvSpPr>
        <p:spPr>
          <a:xfrm flipH="false" flipV="false" rot="0">
            <a:off x="16314182" y="8229600"/>
            <a:ext cx="1890236" cy="2057400"/>
          </a:xfrm>
          <a:custGeom>
            <a:avLst/>
            <a:gdLst/>
            <a:ahLst/>
            <a:cxnLst/>
            <a:rect r="r" b="b" t="t" l="l"/>
            <a:pathLst>
              <a:path h="2057400" w="1890236">
                <a:moveTo>
                  <a:pt x="0" y="0"/>
                </a:moveTo>
                <a:lnTo>
                  <a:pt x="1890236" y="0"/>
                </a:lnTo>
                <a:lnTo>
                  <a:pt x="1890236"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3258257" y="2700916"/>
            <a:ext cx="11771487" cy="4885167"/>
          </a:xfrm>
          <a:custGeom>
            <a:avLst/>
            <a:gdLst/>
            <a:ahLst/>
            <a:cxnLst/>
            <a:rect r="r" b="b" t="t" l="l"/>
            <a:pathLst>
              <a:path h="4885167" w="11771487">
                <a:moveTo>
                  <a:pt x="0" y="0"/>
                </a:moveTo>
                <a:lnTo>
                  <a:pt x="11771486" y="0"/>
                </a:lnTo>
                <a:lnTo>
                  <a:pt x="11771486" y="4885168"/>
                </a:lnTo>
                <a:lnTo>
                  <a:pt x="0" y="488516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5085907" y="-779923"/>
            <a:ext cx="4008003" cy="4008003"/>
          </a:xfrm>
          <a:custGeom>
            <a:avLst/>
            <a:gdLst/>
            <a:ahLst/>
            <a:cxnLst/>
            <a:rect r="r" b="b" t="t" l="l"/>
            <a:pathLst>
              <a:path h="4008003" w="4008003">
                <a:moveTo>
                  <a:pt x="0" y="0"/>
                </a:moveTo>
                <a:lnTo>
                  <a:pt x="4008003" y="0"/>
                </a:lnTo>
                <a:lnTo>
                  <a:pt x="4008003" y="4008003"/>
                </a:lnTo>
                <a:lnTo>
                  <a:pt x="0" y="4008003"/>
                </a:lnTo>
                <a:lnTo>
                  <a:pt x="0" y="0"/>
                </a:lnTo>
                <a:close/>
              </a:path>
            </a:pathLst>
          </a:custGeom>
          <a:blipFill>
            <a:blip r:embed="rId6"/>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387A92"/>
        </a:solidFill>
      </p:bgPr>
    </p:bg>
    <p:spTree>
      <p:nvGrpSpPr>
        <p:cNvPr id="1" name=""/>
        <p:cNvGrpSpPr/>
        <p:nvPr/>
      </p:nvGrpSpPr>
      <p:grpSpPr>
        <a:xfrm>
          <a:off x="0" y="0"/>
          <a:ext cx="0" cy="0"/>
          <a:chOff x="0" y="0"/>
          <a:chExt cx="0" cy="0"/>
        </a:xfrm>
      </p:grpSpPr>
      <p:sp>
        <p:nvSpPr>
          <p:cNvPr name="Freeform 2" id="2"/>
          <p:cNvSpPr/>
          <p:nvPr/>
        </p:nvSpPr>
        <p:spPr>
          <a:xfrm flipH="false" flipV="false" rot="0">
            <a:off x="11208957" y="-1011147"/>
            <a:ext cx="2647750" cy="2647750"/>
          </a:xfrm>
          <a:custGeom>
            <a:avLst/>
            <a:gdLst/>
            <a:ahLst/>
            <a:cxnLst/>
            <a:rect r="r" b="b" t="t" l="l"/>
            <a:pathLst>
              <a:path h="2647750" w="2647750">
                <a:moveTo>
                  <a:pt x="0" y="0"/>
                </a:moveTo>
                <a:lnTo>
                  <a:pt x="2647750" y="0"/>
                </a:lnTo>
                <a:lnTo>
                  <a:pt x="2647750" y="2647750"/>
                </a:lnTo>
                <a:lnTo>
                  <a:pt x="0" y="26477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95175" y="8630507"/>
            <a:ext cx="2647750" cy="2647750"/>
          </a:xfrm>
          <a:custGeom>
            <a:avLst/>
            <a:gdLst/>
            <a:ahLst/>
            <a:cxnLst/>
            <a:rect r="r" b="b" t="t" l="l"/>
            <a:pathLst>
              <a:path h="2647750" w="2647750">
                <a:moveTo>
                  <a:pt x="0" y="0"/>
                </a:moveTo>
                <a:lnTo>
                  <a:pt x="2647750" y="0"/>
                </a:lnTo>
                <a:lnTo>
                  <a:pt x="2647750" y="2647751"/>
                </a:lnTo>
                <a:lnTo>
                  <a:pt x="0" y="264775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3195671" y="3228080"/>
            <a:ext cx="3780472" cy="4114800"/>
          </a:xfrm>
          <a:custGeom>
            <a:avLst/>
            <a:gdLst/>
            <a:ahLst/>
            <a:cxnLst/>
            <a:rect r="r" b="b" t="t" l="l"/>
            <a:pathLst>
              <a:path h="4114800" w="3780472">
                <a:moveTo>
                  <a:pt x="0" y="0"/>
                </a:moveTo>
                <a:lnTo>
                  <a:pt x="3780473" y="0"/>
                </a:lnTo>
                <a:lnTo>
                  <a:pt x="3780473"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5085907" y="-779923"/>
            <a:ext cx="4008003" cy="4008003"/>
          </a:xfrm>
          <a:custGeom>
            <a:avLst/>
            <a:gdLst/>
            <a:ahLst/>
            <a:cxnLst/>
            <a:rect r="r" b="b" t="t" l="l"/>
            <a:pathLst>
              <a:path h="4008003" w="4008003">
                <a:moveTo>
                  <a:pt x="0" y="0"/>
                </a:moveTo>
                <a:lnTo>
                  <a:pt x="4008003" y="0"/>
                </a:lnTo>
                <a:lnTo>
                  <a:pt x="4008003" y="4008003"/>
                </a:lnTo>
                <a:lnTo>
                  <a:pt x="0" y="4008003"/>
                </a:lnTo>
                <a:lnTo>
                  <a:pt x="0" y="0"/>
                </a:lnTo>
                <a:close/>
              </a:path>
            </a:pathLst>
          </a:custGeom>
          <a:blipFill>
            <a:blip r:embed="rId6"/>
            <a:stretch>
              <a:fillRect l="0" t="0" r="0" b="0"/>
            </a:stretch>
          </a:blipFill>
        </p:spPr>
      </p:sp>
      <p:grpSp>
        <p:nvGrpSpPr>
          <p:cNvPr name="Group 6" id="6"/>
          <p:cNvGrpSpPr/>
          <p:nvPr/>
        </p:nvGrpSpPr>
        <p:grpSpPr>
          <a:xfrm rot="0">
            <a:off x="0" y="0"/>
            <a:ext cx="9144000" cy="1543050"/>
            <a:chOff x="0" y="0"/>
            <a:chExt cx="2408296" cy="406400"/>
          </a:xfrm>
        </p:grpSpPr>
        <p:sp>
          <p:nvSpPr>
            <p:cNvPr name="Freeform 7" id="7"/>
            <p:cNvSpPr/>
            <p:nvPr/>
          </p:nvSpPr>
          <p:spPr>
            <a:xfrm flipH="false" flipV="false" rot="0">
              <a:off x="0" y="0"/>
              <a:ext cx="2408296" cy="406400"/>
            </a:xfrm>
            <a:custGeom>
              <a:avLst/>
              <a:gdLst/>
              <a:ahLst/>
              <a:cxnLst/>
              <a:rect r="r" b="b" t="t" l="l"/>
              <a:pathLst>
                <a:path h="406400" w="2408296">
                  <a:moveTo>
                    <a:pt x="2205096" y="0"/>
                  </a:moveTo>
                  <a:lnTo>
                    <a:pt x="0" y="0"/>
                  </a:lnTo>
                  <a:lnTo>
                    <a:pt x="0" y="406400"/>
                  </a:lnTo>
                  <a:lnTo>
                    <a:pt x="2205096" y="406400"/>
                  </a:lnTo>
                  <a:lnTo>
                    <a:pt x="2408296" y="203200"/>
                  </a:lnTo>
                  <a:lnTo>
                    <a:pt x="2205096" y="0"/>
                  </a:lnTo>
                  <a:close/>
                </a:path>
              </a:pathLst>
            </a:custGeom>
            <a:solidFill>
              <a:srgbClr val="61A1BA"/>
            </a:solidFill>
          </p:spPr>
        </p:sp>
        <p:sp>
          <p:nvSpPr>
            <p:cNvPr name="TextBox 8" id="8"/>
            <p:cNvSpPr txBox="true"/>
            <p:nvPr/>
          </p:nvSpPr>
          <p:spPr>
            <a:xfrm>
              <a:off x="0" y="-38100"/>
              <a:ext cx="2293996" cy="444500"/>
            </a:xfrm>
            <a:prstGeom prst="rect">
              <a:avLst/>
            </a:prstGeom>
          </p:spPr>
          <p:txBody>
            <a:bodyPr anchor="ctr" rtlCol="false" tIns="50800" lIns="50800" bIns="50800" rIns="50800"/>
            <a:lstStyle/>
            <a:p>
              <a:pPr algn="ctr">
                <a:lnSpc>
                  <a:spcPts val="3375"/>
                </a:lnSpc>
              </a:pPr>
            </a:p>
          </p:txBody>
        </p:sp>
      </p:grpSp>
      <p:sp>
        <p:nvSpPr>
          <p:cNvPr name="Freeform 9" id="9"/>
          <p:cNvSpPr/>
          <p:nvPr/>
        </p:nvSpPr>
        <p:spPr>
          <a:xfrm flipH="false" flipV="false" rot="0">
            <a:off x="1028700" y="2405868"/>
            <a:ext cx="16448564" cy="6224639"/>
          </a:xfrm>
          <a:custGeom>
            <a:avLst/>
            <a:gdLst/>
            <a:ahLst/>
            <a:cxnLst/>
            <a:rect r="r" b="b" t="t" l="l"/>
            <a:pathLst>
              <a:path h="6224639" w="16448564">
                <a:moveTo>
                  <a:pt x="0" y="0"/>
                </a:moveTo>
                <a:lnTo>
                  <a:pt x="16448564" y="0"/>
                </a:lnTo>
                <a:lnTo>
                  <a:pt x="16448564" y="6224639"/>
                </a:lnTo>
                <a:lnTo>
                  <a:pt x="0" y="6224639"/>
                </a:lnTo>
                <a:lnTo>
                  <a:pt x="0" y="0"/>
                </a:lnTo>
                <a:close/>
              </a:path>
            </a:pathLst>
          </a:custGeom>
          <a:blipFill>
            <a:blip r:embed="rId7"/>
            <a:stretch>
              <a:fillRect l="-31003" t="-85759" r="-16956" b="-34167"/>
            </a:stretch>
          </a:blipFill>
        </p:spPr>
      </p:sp>
      <p:sp>
        <p:nvSpPr>
          <p:cNvPr name="TextBox 10" id="10"/>
          <p:cNvSpPr txBox="true"/>
          <p:nvPr/>
        </p:nvSpPr>
        <p:spPr>
          <a:xfrm rot="0">
            <a:off x="0" y="277796"/>
            <a:ext cx="8300875" cy="1028667"/>
          </a:xfrm>
          <a:prstGeom prst="rect">
            <a:avLst/>
          </a:prstGeom>
        </p:spPr>
        <p:txBody>
          <a:bodyPr anchor="t" rtlCol="false" tIns="0" lIns="0" bIns="0" rIns="0">
            <a:spAutoFit/>
          </a:bodyPr>
          <a:lstStyle/>
          <a:p>
            <a:pPr algn="ctr">
              <a:lnSpc>
                <a:spcPts val="8400"/>
              </a:lnSpc>
              <a:spcBef>
                <a:spcPct val="0"/>
              </a:spcBef>
            </a:pPr>
            <a:r>
              <a:rPr lang="en-US" b="true" sz="6000">
                <a:solidFill>
                  <a:srgbClr val="000000"/>
                </a:solidFill>
                <a:latin typeface="Canva Sans Bold"/>
                <a:ea typeface="Canva Sans Bold"/>
                <a:cs typeface="Canva Sans Bold"/>
                <a:sym typeface="Canva Sans Bold"/>
              </a:rPr>
              <a:t>GANNT Chart</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387A92"/>
        </a:solidFill>
      </p:bgPr>
    </p:bg>
    <p:spTree>
      <p:nvGrpSpPr>
        <p:cNvPr id="1" name=""/>
        <p:cNvGrpSpPr/>
        <p:nvPr/>
      </p:nvGrpSpPr>
      <p:grpSpPr>
        <a:xfrm>
          <a:off x="0" y="0"/>
          <a:ext cx="0" cy="0"/>
          <a:chOff x="0" y="0"/>
          <a:chExt cx="0" cy="0"/>
        </a:xfrm>
      </p:grpSpPr>
      <p:sp>
        <p:nvSpPr>
          <p:cNvPr name="Freeform 2" id="2"/>
          <p:cNvSpPr/>
          <p:nvPr/>
        </p:nvSpPr>
        <p:spPr>
          <a:xfrm flipH="false" flipV="false" rot="0">
            <a:off x="16314182" y="8229600"/>
            <a:ext cx="1890236" cy="2057400"/>
          </a:xfrm>
          <a:custGeom>
            <a:avLst/>
            <a:gdLst/>
            <a:ahLst/>
            <a:cxnLst/>
            <a:rect r="r" b="b" t="t" l="l"/>
            <a:pathLst>
              <a:path h="2057400" w="1890236">
                <a:moveTo>
                  <a:pt x="0" y="0"/>
                </a:moveTo>
                <a:lnTo>
                  <a:pt x="1890236" y="0"/>
                </a:lnTo>
                <a:lnTo>
                  <a:pt x="1890236"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3258257" y="2700916"/>
            <a:ext cx="11771487" cy="4885167"/>
          </a:xfrm>
          <a:custGeom>
            <a:avLst/>
            <a:gdLst/>
            <a:ahLst/>
            <a:cxnLst/>
            <a:rect r="r" b="b" t="t" l="l"/>
            <a:pathLst>
              <a:path h="4885167" w="11771487">
                <a:moveTo>
                  <a:pt x="0" y="0"/>
                </a:moveTo>
                <a:lnTo>
                  <a:pt x="11771486" y="0"/>
                </a:lnTo>
                <a:lnTo>
                  <a:pt x="11771486" y="4885168"/>
                </a:lnTo>
                <a:lnTo>
                  <a:pt x="0" y="488516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5085907" y="-779923"/>
            <a:ext cx="4008003" cy="4008003"/>
          </a:xfrm>
          <a:custGeom>
            <a:avLst/>
            <a:gdLst/>
            <a:ahLst/>
            <a:cxnLst/>
            <a:rect r="r" b="b" t="t" l="l"/>
            <a:pathLst>
              <a:path h="4008003" w="4008003">
                <a:moveTo>
                  <a:pt x="0" y="0"/>
                </a:moveTo>
                <a:lnTo>
                  <a:pt x="4008003" y="0"/>
                </a:lnTo>
                <a:lnTo>
                  <a:pt x="4008003" y="4008003"/>
                </a:lnTo>
                <a:lnTo>
                  <a:pt x="0" y="4008003"/>
                </a:lnTo>
                <a:lnTo>
                  <a:pt x="0" y="0"/>
                </a:lnTo>
                <a:close/>
              </a:path>
            </a:pathLst>
          </a:custGeom>
          <a:blipFill>
            <a:blip r:embed="rId6"/>
            <a:stretch>
              <a:fillRect l="0" t="0" r="0" b="0"/>
            </a:stretch>
          </a:blipFill>
        </p:spPr>
      </p:sp>
      <p:sp>
        <p:nvSpPr>
          <p:cNvPr name="TextBox 5" id="5"/>
          <p:cNvSpPr txBox="true"/>
          <p:nvPr/>
        </p:nvSpPr>
        <p:spPr>
          <a:xfrm rot="0">
            <a:off x="4684530" y="4548204"/>
            <a:ext cx="8918939" cy="1200117"/>
          </a:xfrm>
          <a:prstGeom prst="rect">
            <a:avLst/>
          </a:prstGeom>
        </p:spPr>
        <p:txBody>
          <a:bodyPr anchor="t" rtlCol="false" tIns="0" lIns="0" bIns="0" rIns="0">
            <a:spAutoFit/>
          </a:bodyPr>
          <a:lstStyle/>
          <a:p>
            <a:pPr algn="ctr">
              <a:lnSpc>
                <a:spcPts val="9599"/>
              </a:lnSpc>
              <a:spcBef>
                <a:spcPct val="0"/>
              </a:spcBef>
            </a:pPr>
            <a:r>
              <a:rPr lang="en-US" b="true" sz="7999">
                <a:solidFill>
                  <a:srgbClr val="000000"/>
                </a:solidFill>
                <a:latin typeface="Canva Sans Bold"/>
                <a:ea typeface="Canva Sans Bold"/>
                <a:cs typeface="Canva Sans Bold"/>
                <a:sym typeface="Canva Sans Bold"/>
              </a:rPr>
              <a:t>Situation Analysis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387A92"/>
        </a:solidFill>
      </p:bgPr>
    </p:bg>
    <p:spTree>
      <p:nvGrpSpPr>
        <p:cNvPr id="1" name=""/>
        <p:cNvGrpSpPr/>
        <p:nvPr/>
      </p:nvGrpSpPr>
      <p:grpSpPr>
        <a:xfrm>
          <a:off x="0" y="0"/>
          <a:ext cx="0" cy="0"/>
          <a:chOff x="0" y="0"/>
          <a:chExt cx="0" cy="0"/>
        </a:xfrm>
      </p:grpSpPr>
      <p:sp>
        <p:nvSpPr>
          <p:cNvPr name="Freeform 2" id="2"/>
          <p:cNvSpPr/>
          <p:nvPr/>
        </p:nvSpPr>
        <p:spPr>
          <a:xfrm flipH="false" flipV="false" rot="0">
            <a:off x="-294166" y="8630507"/>
            <a:ext cx="2647750" cy="2647750"/>
          </a:xfrm>
          <a:custGeom>
            <a:avLst/>
            <a:gdLst/>
            <a:ahLst/>
            <a:cxnLst/>
            <a:rect r="r" b="b" t="t" l="l"/>
            <a:pathLst>
              <a:path h="2647750" w="2647750">
                <a:moveTo>
                  <a:pt x="0" y="0"/>
                </a:moveTo>
                <a:lnTo>
                  <a:pt x="2647750" y="0"/>
                </a:lnTo>
                <a:lnTo>
                  <a:pt x="2647750" y="2647751"/>
                </a:lnTo>
                <a:lnTo>
                  <a:pt x="0" y="264775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6588779" y="8229600"/>
            <a:ext cx="1890236" cy="2057400"/>
          </a:xfrm>
          <a:custGeom>
            <a:avLst/>
            <a:gdLst/>
            <a:ahLst/>
            <a:cxnLst/>
            <a:rect r="r" b="b" t="t" l="l"/>
            <a:pathLst>
              <a:path h="2057400" w="1890236">
                <a:moveTo>
                  <a:pt x="0" y="0"/>
                </a:moveTo>
                <a:lnTo>
                  <a:pt x="1890236" y="0"/>
                </a:lnTo>
                <a:lnTo>
                  <a:pt x="1890236" y="2057400"/>
                </a:lnTo>
                <a:lnTo>
                  <a:pt x="0" y="20574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5085907" y="-779923"/>
            <a:ext cx="4008003" cy="4008003"/>
          </a:xfrm>
          <a:custGeom>
            <a:avLst/>
            <a:gdLst/>
            <a:ahLst/>
            <a:cxnLst/>
            <a:rect r="r" b="b" t="t" l="l"/>
            <a:pathLst>
              <a:path h="4008003" w="4008003">
                <a:moveTo>
                  <a:pt x="0" y="0"/>
                </a:moveTo>
                <a:lnTo>
                  <a:pt x="4008003" y="0"/>
                </a:lnTo>
                <a:lnTo>
                  <a:pt x="4008003" y="4008003"/>
                </a:lnTo>
                <a:lnTo>
                  <a:pt x="0" y="4008003"/>
                </a:lnTo>
                <a:lnTo>
                  <a:pt x="0" y="0"/>
                </a:lnTo>
                <a:close/>
              </a:path>
            </a:pathLst>
          </a:custGeom>
          <a:blipFill>
            <a:blip r:embed="rId6"/>
            <a:stretch>
              <a:fillRect l="0" t="0" r="0" b="0"/>
            </a:stretch>
          </a:blipFill>
        </p:spPr>
      </p:sp>
      <p:sp>
        <p:nvSpPr>
          <p:cNvPr name="AutoShape 5" id="5"/>
          <p:cNvSpPr/>
          <p:nvPr/>
        </p:nvSpPr>
        <p:spPr>
          <a:xfrm>
            <a:off x="16622148" y="1401190"/>
            <a:ext cx="0" cy="3353995"/>
          </a:xfrm>
          <a:prstGeom prst="line">
            <a:avLst/>
          </a:prstGeom>
          <a:ln cap="flat" w="38100">
            <a:solidFill>
              <a:srgbClr val="61A1BA"/>
            </a:solidFill>
            <a:prstDash val="solid"/>
            <a:headEnd type="none" len="sm" w="sm"/>
            <a:tailEnd type="none" len="sm" w="sm"/>
          </a:ln>
        </p:spPr>
      </p:sp>
      <p:sp>
        <p:nvSpPr>
          <p:cNvPr name="AutoShape 6" id="6"/>
          <p:cNvSpPr/>
          <p:nvPr/>
        </p:nvSpPr>
        <p:spPr>
          <a:xfrm flipV="true">
            <a:off x="10206038" y="4755185"/>
            <a:ext cx="6435492" cy="20670"/>
          </a:xfrm>
          <a:prstGeom prst="line">
            <a:avLst/>
          </a:prstGeom>
          <a:ln cap="flat" w="38100">
            <a:solidFill>
              <a:srgbClr val="61A1BA"/>
            </a:solidFill>
            <a:prstDash val="solid"/>
            <a:headEnd type="none" len="sm" w="sm"/>
            <a:tailEnd type="none" len="sm" w="sm"/>
          </a:ln>
        </p:spPr>
      </p:sp>
      <p:sp>
        <p:nvSpPr>
          <p:cNvPr name="AutoShape 7" id="7"/>
          <p:cNvSpPr/>
          <p:nvPr/>
        </p:nvSpPr>
        <p:spPr>
          <a:xfrm>
            <a:off x="12399539" y="1363602"/>
            <a:ext cx="4241929" cy="12810"/>
          </a:xfrm>
          <a:prstGeom prst="line">
            <a:avLst/>
          </a:prstGeom>
          <a:ln cap="flat" w="38100">
            <a:solidFill>
              <a:srgbClr val="61A1BA"/>
            </a:solidFill>
            <a:prstDash val="solid"/>
            <a:headEnd type="none" len="sm" w="sm"/>
            <a:tailEnd type="none" len="sm" w="sm"/>
          </a:ln>
        </p:spPr>
      </p:sp>
      <p:sp>
        <p:nvSpPr>
          <p:cNvPr name="TextBox 8" id="8"/>
          <p:cNvSpPr txBox="true"/>
          <p:nvPr/>
        </p:nvSpPr>
        <p:spPr>
          <a:xfrm rot="0">
            <a:off x="12262407" y="1533810"/>
            <a:ext cx="3756426" cy="399502"/>
          </a:xfrm>
          <a:prstGeom prst="rect">
            <a:avLst/>
          </a:prstGeom>
        </p:spPr>
        <p:txBody>
          <a:bodyPr anchor="t" rtlCol="false" tIns="0" lIns="0" bIns="0" rIns="0">
            <a:spAutoFit/>
          </a:bodyPr>
          <a:lstStyle/>
          <a:p>
            <a:pPr algn="r">
              <a:lnSpc>
                <a:spcPts val="3375"/>
              </a:lnSpc>
            </a:pPr>
            <a:r>
              <a:rPr lang="en-US" b="true" sz="2411" spc="144">
                <a:solidFill>
                  <a:srgbClr val="000000"/>
                </a:solidFill>
                <a:latin typeface="Open Sans Bold"/>
                <a:ea typeface="Open Sans Bold"/>
                <a:cs typeface="Open Sans Bold"/>
                <a:sym typeface="Open Sans Bold"/>
              </a:rPr>
              <a:t>WEAKNESSES</a:t>
            </a:r>
          </a:p>
        </p:txBody>
      </p:sp>
      <p:sp>
        <p:nvSpPr>
          <p:cNvPr name="TextBox 9" id="9"/>
          <p:cNvSpPr txBox="true"/>
          <p:nvPr/>
        </p:nvSpPr>
        <p:spPr>
          <a:xfrm rot="0">
            <a:off x="11272030" y="2145284"/>
            <a:ext cx="4746803" cy="1917965"/>
          </a:xfrm>
          <a:prstGeom prst="rect">
            <a:avLst/>
          </a:prstGeom>
        </p:spPr>
        <p:txBody>
          <a:bodyPr anchor="t" rtlCol="false" tIns="0" lIns="0" bIns="0" rIns="0">
            <a:spAutoFit/>
          </a:bodyPr>
          <a:lstStyle/>
          <a:p>
            <a:pPr algn="just" marL="539749" indent="-269875" lvl="1">
              <a:lnSpc>
                <a:spcPts val="3874"/>
              </a:lnSpc>
              <a:buFont typeface="Arial"/>
              <a:buChar char="•"/>
            </a:pPr>
            <a:r>
              <a:rPr lang="en-US" sz="2499" spc="-7">
                <a:solidFill>
                  <a:srgbClr val="000000"/>
                </a:solidFill>
                <a:latin typeface="Canva Sans"/>
                <a:ea typeface="Canva Sans"/>
                <a:cs typeface="Canva Sans"/>
                <a:sym typeface="Canva Sans"/>
              </a:rPr>
              <a:t>Limited marketing effort</a:t>
            </a:r>
          </a:p>
          <a:p>
            <a:pPr algn="just" marL="539749" indent="-269875" lvl="1">
              <a:lnSpc>
                <a:spcPts val="3874"/>
              </a:lnSpc>
              <a:buFont typeface="Arial"/>
              <a:buChar char="•"/>
            </a:pPr>
            <a:r>
              <a:rPr lang="en-US" sz="2499" spc="-7">
                <a:solidFill>
                  <a:srgbClr val="000000"/>
                </a:solidFill>
                <a:latin typeface="Canva Sans"/>
                <a:ea typeface="Canva Sans"/>
                <a:cs typeface="Canva Sans"/>
                <a:sym typeface="Canva Sans"/>
              </a:rPr>
              <a:t>Gaps in patients feedback</a:t>
            </a:r>
          </a:p>
          <a:p>
            <a:pPr algn="just" marL="539749" indent="-269875" lvl="1">
              <a:lnSpc>
                <a:spcPts val="3874"/>
              </a:lnSpc>
              <a:buFont typeface="Arial"/>
              <a:buChar char="•"/>
            </a:pPr>
            <a:r>
              <a:rPr lang="en-US" sz="2499" spc="-7">
                <a:solidFill>
                  <a:srgbClr val="000000"/>
                </a:solidFill>
                <a:latin typeface="Canva Sans"/>
                <a:ea typeface="Canva Sans"/>
                <a:cs typeface="Canva Sans"/>
                <a:sym typeface="Canva Sans"/>
              </a:rPr>
              <a:t>Never make life posts or videos</a:t>
            </a:r>
          </a:p>
        </p:txBody>
      </p:sp>
      <p:sp>
        <p:nvSpPr>
          <p:cNvPr name="TextBox 10" id="10"/>
          <p:cNvSpPr txBox="true"/>
          <p:nvPr/>
        </p:nvSpPr>
        <p:spPr>
          <a:xfrm rot="0">
            <a:off x="8274232" y="636604"/>
            <a:ext cx="3061204" cy="4644040"/>
          </a:xfrm>
          <a:prstGeom prst="rect">
            <a:avLst/>
          </a:prstGeom>
        </p:spPr>
        <p:txBody>
          <a:bodyPr anchor="t" rtlCol="false" tIns="0" lIns="0" bIns="0" rIns="0">
            <a:spAutoFit/>
          </a:bodyPr>
          <a:lstStyle/>
          <a:p>
            <a:pPr algn="ctr">
              <a:lnSpc>
                <a:spcPts val="37975"/>
              </a:lnSpc>
            </a:pPr>
            <a:r>
              <a:rPr lang="en-US" b="true" sz="27125">
                <a:solidFill>
                  <a:srgbClr val="000000"/>
                </a:solidFill>
                <a:latin typeface="Oswald Bold"/>
                <a:ea typeface="Oswald Bold"/>
                <a:cs typeface="Oswald Bold"/>
                <a:sym typeface="Oswald Bold"/>
              </a:rPr>
              <a:t>W</a:t>
            </a:r>
          </a:p>
        </p:txBody>
      </p:sp>
      <p:sp>
        <p:nvSpPr>
          <p:cNvPr name="TextBox 11" id="11"/>
          <p:cNvSpPr txBox="true"/>
          <p:nvPr/>
        </p:nvSpPr>
        <p:spPr>
          <a:xfrm rot="0">
            <a:off x="6004800" y="694629"/>
            <a:ext cx="2048685" cy="4644040"/>
          </a:xfrm>
          <a:prstGeom prst="rect">
            <a:avLst/>
          </a:prstGeom>
        </p:spPr>
        <p:txBody>
          <a:bodyPr anchor="t" rtlCol="false" tIns="0" lIns="0" bIns="0" rIns="0">
            <a:spAutoFit/>
          </a:bodyPr>
          <a:lstStyle/>
          <a:p>
            <a:pPr algn="ctr">
              <a:lnSpc>
                <a:spcPts val="37975"/>
              </a:lnSpc>
            </a:pPr>
            <a:r>
              <a:rPr lang="en-US" b="true" sz="27125">
                <a:solidFill>
                  <a:srgbClr val="000000"/>
                </a:solidFill>
                <a:latin typeface="Oswald Bold"/>
                <a:ea typeface="Oswald Bold"/>
                <a:cs typeface="Oswald Bold"/>
                <a:sym typeface="Oswald Bold"/>
              </a:rPr>
              <a:t>S</a:t>
            </a:r>
          </a:p>
        </p:txBody>
      </p:sp>
      <p:sp>
        <p:nvSpPr>
          <p:cNvPr name="AutoShape 12" id="12"/>
          <p:cNvSpPr/>
          <p:nvPr/>
        </p:nvSpPr>
        <p:spPr>
          <a:xfrm>
            <a:off x="995548" y="4851623"/>
            <a:ext cx="5832939" cy="12919"/>
          </a:xfrm>
          <a:prstGeom prst="line">
            <a:avLst/>
          </a:prstGeom>
          <a:ln cap="flat" w="38100">
            <a:solidFill>
              <a:srgbClr val="61A1BA"/>
            </a:solidFill>
            <a:prstDash val="solid"/>
            <a:headEnd type="none" len="sm" w="sm"/>
            <a:tailEnd type="none" len="sm" w="sm"/>
          </a:ln>
        </p:spPr>
      </p:sp>
      <p:sp>
        <p:nvSpPr>
          <p:cNvPr name="AutoShape 13" id="13"/>
          <p:cNvSpPr/>
          <p:nvPr/>
        </p:nvSpPr>
        <p:spPr>
          <a:xfrm>
            <a:off x="995506" y="1428032"/>
            <a:ext cx="0" cy="3438035"/>
          </a:xfrm>
          <a:prstGeom prst="line">
            <a:avLst/>
          </a:prstGeom>
          <a:ln cap="flat" w="38100">
            <a:solidFill>
              <a:srgbClr val="61A1BA"/>
            </a:solidFill>
            <a:prstDash val="solid"/>
            <a:headEnd type="none" len="sm" w="sm"/>
            <a:tailEnd type="none" len="sm" w="sm"/>
          </a:ln>
        </p:spPr>
      </p:sp>
      <p:sp>
        <p:nvSpPr>
          <p:cNvPr name="AutoShape 14" id="14"/>
          <p:cNvSpPr/>
          <p:nvPr/>
        </p:nvSpPr>
        <p:spPr>
          <a:xfrm>
            <a:off x="1257132" y="1477587"/>
            <a:ext cx="2648544" cy="0"/>
          </a:xfrm>
          <a:prstGeom prst="line">
            <a:avLst/>
          </a:prstGeom>
          <a:ln cap="flat" w="38100">
            <a:solidFill>
              <a:srgbClr val="61A1BA"/>
            </a:solidFill>
            <a:prstDash val="solid"/>
            <a:headEnd type="none" len="sm" w="sm"/>
            <a:tailEnd type="none" len="sm" w="sm"/>
          </a:ln>
        </p:spPr>
      </p:sp>
      <p:sp>
        <p:nvSpPr>
          <p:cNvPr name="TextBox 15" id="15"/>
          <p:cNvSpPr txBox="true"/>
          <p:nvPr/>
        </p:nvSpPr>
        <p:spPr>
          <a:xfrm rot="0">
            <a:off x="1493554" y="1570102"/>
            <a:ext cx="3735952" cy="399502"/>
          </a:xfrm>
          <a:prstGeom prst="rect">
            <a:avLst/>
          </a:prstGeom>
        </p:spPr>
        <p:txBody>
          <a:bodyPr anchor="t" rtlCol="false" tIns="0" lIns="0" bIns="0" rIns="0">
            <a:spAutoFit/>
          </a:bodyPr>
          <a:lstStyle/>
          <a:p>
            <a:pPr algn="l">
              <a:lnSpc>
                <a:spcPts val="3375"/>
              </a:lnSpc>
            </a:pPr>
            <a:r>
              <a:rPr lang="en-US" b="true" sz="2411" spc="144">
                <a:solidFill>
                  <a:srgbClr val="000000"/>
                </a:solidFill>
                <a:latin typeface="Open Sans Bold"/>
                <a:ea typeface="Open Sans Bold"/>
                <a:cs typeface="Open Sans Bold"/>
                <a:sym typeface="Open Sans Bold"/>
              </a:rPr>
              <a:t>STRENGTHS</a:t>
            </a:r>
          </a:p>
        </p:txBody>
      </p:sp>
      <p:sp>
        <p:nvSpPr>
          <p:cNvPr name="TextBox 16" id="16"/>
          <p:cNvSpPr txBox="true"/>
          <p:nvPr/>
        </p:nvSpPr>
        <p:spPr>
          <a:xfrm rot="0">
            <a:off x="995506" y="1913402"/>
            <a:ext cx="4545619" cy="2889647"/>
          </a:xfrm>
          <a:prstGeom prst="rect">
            <a:avLst/>
          </a:prstGeom>
        </p:spPr>
        <p:txBody>
          <a:bodyPr anchor="t" rtlCol="false" tIns="0" lIns="0" bIns="0" rIns="0">
            <a:spAutoFit/>
          </a:bodyPr>
          <a:lstStyle/>
          <a:p>
            <a:pPr algn="just" marL="539749" indent="-269875" lvl="1">
              <a:lnSpc>
                <a:spcPts val="3874"/>
              </a:lnSpc>
              <a:buFont typeface="Arial"/>
              <a:buChar char="•"/>
            </a:pPr>
            <a:r>
              <a:rPr lang="en-US" sz="2499" spc="-7">
                <a:solidFill>
                  <a:srgbClr val="000000"/>
                </a:solidFill>
                <a:latin typeface="Canva Sans"/>
                <a:ea typeface="Canva Sans"/>
                <a:cs typeface="Canva Sans"/>
                <a:sym typeface="Canva Sans"/>
              </a:rPr>
              <a:t>Trusted dentist with over 30 years of experience.</a:t>
            </a:r>
          </a:p>
          <a:p>
            <a:pPr algn="just" marL="539749" indent="-269875" lvl="1">
              <a:lnSpc>
                <a:spcPts val="3874"/>
              </a:lnSpc>
              <a:buFont typeface="Arial"/>
              <a:buChar char="•"/>
            </a:pPr>
            <a:r>
              <a:rPr lang="en-US" sz="2499" spc="-7">
                <a:solidFill>
                  <a:srgbClr val="000000"/>
                </a:solidFill>
                <a:latin typeface="Canva Sans"/>
                <a:ea typeface="Canva Sans"/>
                <a:cs typeface="Canva Sans"/>
                <a:sym typeface="Canva Sans"/>
              </a:rPr>
              <a:t>Strong patient rapport and a wide range of high-quality services.</a:t>
            </a:r>
            <a:r>
              <a:rPr lang="en-US" sz="2499" spc="-7">
                <a:solidFill>
                  <a:srgbClr val="000000"/>
                </a:solidFill>
                <a:latin typeface="Canva Sans"/>
                <a:ea typeface="Canva Sans"/>
                <a:cs typeface="Canva Sans"/>
                <a:sym typeface="Canva Sans"/>
              </a:rPr>
              <a:t> </a:t>
            </a:r>
          </a:p>
          <a:p>
            <a:pPr algn="just">
              <a:lnSpc>
                <a:spcPts val="3874"/>
              </a:lnSpc>
            </a:pPr>
          </a:p>
        </p:txBody>
      </p:sp>
      <p:sp>
        <p:nvSpPr>
          <p:cNvPr name="AutoShape 17" id="17"/>
          <p:cNvSpPr/>
          <p:nvPr/>
        </p:nvSpPr>
        <p:spPr>
          <a:xfrm flipH="true">
            <a:off x="16588779" y="5338598"/>
            <a:ext cx="0" cy="3919702"/>
          </a:xfrm>
          <a:prstGeom prst="line">
            <a:avLst/>
          </a:prstGeom>
          <a:ln cap="flat" w="38100">
            <a:solidFill>
              <a:srgbClr val="61A1BA"/>
            </a:solidFill>
            <a:prstDash val="solid"/>
            <a:headEnd type="none" len="sm" w="sm"/>
            <a:tailEnd type="none" len="sm" w="sm"/>
          </a:ln>
        </p:spPr>
      </p:sp>
      <p:sp>
        <p:nvSpPr>
          <p:cNvPr name="AutoShape 18" id="18"/>
          <p:cNvSpPr/>
          <p:nvPr/>
        </p:nvSpPr>
        <p:spPr>
          <a:xfrm>
            <a:off x="9614682" y="9478911"/>
            <a:ext cx="7026810" cy="13861"/>
          </a:xfrm>
          <a:prstGeom prst="line">
            <a:avLst/>
          </a:prstGeom>
          <a:ln cap="flat" w="38100">
            <a:solidFill>
              <a:srgbClr val="61A1BA"/>
            </a:solidFill>
            <a:prstDash val="solid"/>
            <a:headEnd type="none" len="sm" w="sm"/>
            <a:tailEnd type="none" len="sm" w="sm"/>
          </a:ln>
        </p:spPr>
      </p:sp>
      <p:sp>
        <p:nvSpPr>
          <p:cNvPr name="TextBox 19" id="19"/>
          <p:cNvSpPr txBox="true"/>
          <p:nvPr/>
        </p:nvSpPr>
        <p:spPr>
          <a:xfrm rot="0">
            <a:off x="8761741" y="4592277"/>
            <a:ext cx="2086186" cy="4639051"/>
          </a:xfrm>
          <a:prstGeom prst="rect">
            <a:avLst/>
          </a:prstGeom>
        </p:spPr>
        <p:txBody>
          <a:bodyPr anchor="t" rtlCol="false" tIns="0" lIns="0" bIns="0" rIns="0">
            <a:spAutoFit/>
          </a:bodyPr>
          <a:lstStyle/>
          <a:p>
            <a:pPr algn="ctr">
              <a:lnSpc>
                <a:spcPts val="37975"/>
              </a:lnSpc>
            </a:pPr>
            <a:r>
              <a:rPr lang="en-US" b="true" sz="27125">
                <a:solidFill>
                  <a:srgbClr val="000000"/>
                </a:solidFill>
                <a:latin typeface="Oswald Bold"/>
                <a:ea typeface="Oswald Bold"/>
                <a:cs typeface="Oswald Bold"/>
                <a:sym typeface="Oswald Bold"/>
              </a:rPr>
              <a:t>T</a:t>
            </a:r>
          </a:p>
        </p:txBody>
      </p:sp>
      <p:sp>
        <p:nvSpPr>
          <p:cNvPr name="TextBox 20" id="20"/>
          <p:cNvSpPr txBox="true"/>
          <p:nvPr/>
        </p:nvSpPr>
        <p:spPr>
          <a:xfrm rot="0">
            <a:off x="12262407" y="5493416"/>
            <a:ext cx="3756426" cy="384216"/>
          </a:xfrm>
          <a:prstGeom prst="rect">
            <a:avLst/>
          </a:prstGeom>
        </p:spPr>
        <p:txBody>
          <a:bodyPr anchor="t" rtlCol="false" tIns="0" lIns="0" bIns="0" rIns="0">
            <a:spAutoFit/>
          </a:bodyPr>
          <a:lstStyle/>
          <a:p>
            <a:pPr algn="r">
              <a:lnSpc>
                <a:spcPts val="3198"/>
              </a:lnSpc>
            </a:pPr>
            <a:r>
              <a:rPr lang="en-US" b="true" sz="2284" spc="137">
                <a:solidFill>
                  <a:srgbClr val="000000"/>
                </a:solidFill>
                <a:latin typeface="Open Sans Bold"/>
                <a:ea typeface="Open Sans Bold"/>
                <a:cs typeface="Open Sans Bold"/>
                <a:sym typeface="Open Sans Bold"/>
              </a:rPr>
              <a:t>THREATS</a:t>
            </a:r>
          </a:p>
        </p:txBody>
      </p:sp>
      <p:sp>
        <p:nvSpPr>
          <p:cNvPr name="TextBox 21" id="21"/>
          <p:cNvSpPr txBox="true"/>
          <p:nvPr/>
        </p:nvSpPr>
        <p:spPr>
          <a:xfrm rot="0">
            <a:off x="10960681" y="5998648"/>
            <a:ext cx="5058152" cy="3375488"/>
          </a:xfrm>
          <a:prstGeom prst="rect">
            <a:avLst/>
          </a:prstGeom>
        </p:spPr>
        <p:txBody>
          <a:bodyPr anchor="t" rtlCol="false" tIns="0" lIns="0" bIns="0" rIns="0">
            <a:spAutoFit/>
          </a:bodyPr>
          <a:lstStyle/>
          <a:p>
            <a:pPr algn="just" marL="539749" indent="-269875" lvl="1">
              <a:lnSpc>
                <a:spcPts val="3874"/>
              </a:lnSpc>
              <a:buFont typeface="Arial"/>
              <a:buChar char="•"/>
            </a:pPr>
            <a:r>
              <a:rPr lang="en-US" sz="2499" spc="-7">
                <a:solidFill>
                  <a:srgbClr val="000000"/>
                </a:solidFill>
                <a:latin typeface="Canva Sans"/>
                <a:ea typeface="Canva Sans"/>
                <a:cs typeface="Canva Sans"/>
                <a:sym typeface="Canva Sans"/>
              </a:rPr>
              <a:t>High comp</a:t>
            </a:r>
            <a:r>
              <a:rPr lang="en-US" sz="2499" spc="-7" strike="noStrike" u="none">
                <a:solidFill>
                  <a:srgbClr val="000000"/>
                </a:solidFill>
                <a:latin typeface="Canva Sans"/>
                <a:ea typeface="Canva Sans"/>
                <a:cs typeface="Canva Sans"/>
                <a:sym typeface="Canva Sans"/>
              </a:rPr>
              <a:t>etition from clinics with lower prices or higher technology or promotion</a:t>
            </a:r>
          </a:p>
          <a:p>
            <a:pPr algn="just" marL="539749" indent="-269875" lvl="1">
              <a:lnSpc>
                <a:spcPts val="3874"/>
              </a:lnSpc>
              <a:buFont typeface="Arial"/>
              <a:buChar char="•"/>
            </a:pPr>
            <a:r>
              <a:rPr lang="en-US" sz="2499" spc="-7" strike="noStrike" u="none">
                <a:solidFill>
                  <a:srgbClr val="000000"/>
                </a:solidFill>
                <a:latin typeface="Canva Sans"/>
                <a:ea typeface="Canva Sans"/>
                <a:cs typeface="Canva Sans"/>
                <a:sym typeface="Canva Sans"/>
              </a:rPr>
              <a:t>Patients in medium-level areas migh priorize cost over quality</a:t>
            </a:r>
          </a:p>
          <a:p>
            <a:pPr algn="just" marL="0" indent="0" lvl="1">
              <a:lnSpc>
                <a:spcPts val="3874"/>
              </a:lnSpc>
            </a:pPr>
          </a:p>
        </p:txBody>
      </p:sp>
      <p:sp>
        <p:nvSpPr>
          <p:cNvPr name="TextBox 22" id="22"/>
          <p:cNvSpPr txBox="true"/>
          <p:nvPr/>
        </p:nvSpPr>
        <p:spPr>
          <a:xfrm rot="0">
            <a:off x="5967149" y="4569266"/>
            <a:ext cx="2152025" cy="4644040"/>
          </a:xfrm>
          <a:prstGeom prst="rect">
            <a:avLst/>
          </a:prstGeom>
        </p:spPr>
        <p:txBody>
          <a:bodyPr anchor="t" rtlCol="false" tIns="0" lIns="0" bIns="0" rIns="0">
            <a:spAutoFit/>
          </a:bodyPr>
          <a:lstStyle/>
          <a:p>
            <a:pPr algn="ctr">
              <a:lnSpc>
                <a:spcPts val="37975"/>
              </a:lnSpc>
            </a:pPr>
            <a:r>
              <a:rPr lang="en-US" b="true" sz="27125">
                <a:solidFill>
                  <a:srgbClr val="000000"/>
                </a:solidFill>
                <a:latin typeface="Oswald Bold"/>
                <a:ea typeface="Oswald Bold"/>
                <a:cs typeface="Oswald Bold"/>
                <a:sym typeface="Oswald Bold"/>
              </a:rPr>
              <a:t>0</a:t>
            </a:r>
          </a:p>
        </p:txBody>
      </p:sp>
      <p:sp>
        <p:nvSpPr>
          <p:cNvPr name="AutoShape 23" id="23"/>
          <p:cNvSpPr/>
          <p:nvPr/>
        </p:nvSpPr>
        <p:spPr>
          <a:xfrm>
            <a:off x="976474" y="9537156"/>
            <a:ext cx="5809480" cy="5408"/>
          </a:xfrm>
          <a:prstGeom prst="line">
            <a:avLst/>
          </a:prstGeom>
          <a:ln cap="flat" w="38100">
            <a:solidFill>
              <a:srgbClr val="61A1BA"/>
            </a:solidFill>
            <a:prstDash val="solid"/>
            <a:headEnd type="none" len="sm" w="sm"/>
            <a:tailEnd type="none" len="sm" w="sm"/>
          </a:ln>
        </p:spPr>
      </p:sp>
      <p:sp>
        <p:nvSpPr>
          <p:cNvPr name="AutoShape 24" id="24"/>
          <p:cNvSpPr/>
          <p:nvPr/>
        </p:nvSpPr>
        <p:spPr>
          <a:xfrm flipH="true">
            <a:off x="976456" y="5460174"/>
            <a:ext cx="0" cy="3913962"/>
          </a:xfrm>
          <a:prstGeom prst="line">
            <a:avLst/>
          </a:prstGeom>
          <a:ln cap="flat" w="38100">
            <a:solidFill>
              <a:srgbClr val="61A1BA"/>
            </a:solidFill>
            <a:prstDash val="solid"/>
            <a:headEnd type="none" len="sm" w="sm"/>
            <a:tailEnd type="none" len="sm" w="sm"/>
          </a:ln>
        </p:spPr>
      </p:sp>
      <p:sp>
        <p:nvSpPr>
          <p:cNvPr name="TextBox 25" id="25"/>
          <p:cNvSpPr txBox="true"/>
          <p:nvPr/>
        </p:nvSpPr>
        <p:spPr>
          <a:xfrm rot="0">
            <a:off x="1471441" y="5460340"/>
            <a:ext cx="3731319" cy="399502"/>
          </a:xfrm>
          <a:prstGeom prst="rect">
            <a:avLst/>
          </a:prstGeom>
        </p:spPr>
        <p:txBody>
          <a:bodyPr anchor="t" rtlCol="false" tIns="0" lIns="0" bIns="0" rIns="0">
            <a:spAutoFit/>
          </a:bodyPr>
          <a:lstStyle/>
          <a:p>
            <a:pPr algn="l">
              <a:lnSpc>
                <a:spcPts val="3375"/>
              </a:lnSpc>
            </a:pPr>
            <a:r>
              <a:rPr lang="en-US" b="true" sz="2411" spc="144">
                <a:solidFill>
                  <a:srgbClr val="000000"/>
                </a:solidFill>
                <a:latin typeface="Open Sans Bold"/>
                <a:ea typeface="Open Sans Bold"/>
                <a:cs typeface="Open Sans Bold"/>
                <a:sym typeface="Open Sans Bold"/>
              </a:rPr>
              <a:t>OPPORTUNITIES</a:t>
            </a:r>
          </a:p>
        </p:txBody>
      </p:sp>
      <p:sp>
        <p:nvSpPr>
          <p:cNvPr name="TextBox 26" id="26"/>
          <p:cNvSpPr txBox="true"/>
          <p:nvPr/>
        </p:nvSpPr>
        <p:spPr>
          <a:xfrm rot="0">
            <a:off x="1028700" y="5998648"/>
            <a:ext cx="4938449" cy="3375488"/>
          </a:xfrm>
          <a:prstGeom prst="rect">
            <a:avLst/>
          </a:prstGeom>
        </p:spPr>
        <p:txBody>
          <a:bodyPr anchor="t" rtlCol="false" tIns="0" lIns="0" bIns="0" rIns="0">
            <a:spAutoFit/>
          </a:bodyPr>
          <a:lstStyle/>
          <a:p>
            <a:pPr algn="just" marL="539749" indent="-269875" lvl="1">
              <a:lnSpc>
                <a:spcPts val="3874"/>
              </a:lnSpc>
              <a:buFont typeface="Arial"/>
              <a:buChar char="•"/>
            </a:pPr>
            <a:r>
              <a:rPr lang="en-US" sz="2499" spc="-7">
                <a:solidFill>
                  <a:srgbClr val="000000"/>
                </a:solidFill>
                <a:latin typeface="Canva Sans"/>
                <a:ea typeface="Canva Sans"/>
                <a:cs typeface="Canva Sans"/>
                <a:sym typeface="Canva Sans"/>
              </a:rPr>
              <a:t>Digi</a:t>
            </a:r>
            <a:r>
              <a:rPr lang="en-US" sz="2499" spc="-7" strike="noStrike" u="none">
                <a:solidFill>
                  <a:srgbClr val="000000"/>
                </a:solidFill>
                <a:latin typeface="Canva Sans"/>
                <a:ea typeface="Canva Sans"/>
                <a:cs typeface="Canva Sans"/>
                <a:sym typeface="Canva Sans"/>
              </a:rPr>
              <a:t>tal marketing will build strong online presence to attract more patients</a:t>
            </a:r>
          </a:p>
          <a:p>
            <a:pPr algn="just" marL="539749" indent="-269875" lvl="1">
              <a:lnSpc>
                <a:spcPts val="3874"/>
              </a:lnSpc>
              <a:buFont typeface="Arial"/>
              <a:buChar char="•"/>
            </a:pPr>
            <a:r>
              <a:rPr lang="en-US" sz="2499" spc="-7" strike="noStrike" u="none">
                <a:solidFill>
                  <a:srgbClr val="000000"/>
                </a:solidFill>
                <a:latin typeface="Canva Sans"/>
                <a:ea typeface="Canva Sans"/>
                <a:cs typeface="Canva Sans"/>
                <a:sym typeface="Canva Sans"/>
              </a:rPr>
              <a:t>Retargeting patients by refreshing the presence on social media </a:t>
            </a:r>
          </a:p>
          <a:p>
            <a:pPr algn="just" marL="0" indent="0" lvl="1">
              <a:lnSpc>
                <a:spcPts val="3874"/>
              </a:lnSpc>
            </a:pPr>
          </a:p>
        </p:txBody>
      </p:sp>
      <p:grpSp>
        <p:nvGrpSpPr>
          <p:cNvPr name="Group 27" id="27"/>
          <p:cNvGrpSpPr/>
          <p:nvPr/>
        </p:nvGrpSpPr>
        <p:grpSpPr>
          <a:xfrm rot="0">
            <a:off x="0" y="0"/>
            <a:ext cx="9144000" cy="1543050"/>
            <a:chOff x="0" y="0"/>
            <a:chExt cx="2408296" cy="406400"/>
          </a:xfrm>
        </p:grpSpPr>
        <p:sp>
          <p:nvSpPr>
            <p:cNvPr name="Freeform 28" id="28"/>
            <p:cNvSpPr/>
            <p:nvPr/>
          </p:nvSpPr>
          <p:spPr>
            <a:xfrm flipH="false" flipV="false" rot="0">
              <a:off x="0" y="0"/>
              <a:ext cx="2408296" cy="406400"/>
            </a:xfrm>
            <a:custGeom>
              <a:avLst/>
              <a:gdLst/>
              <a:ahLst/>
              <a:cxnLst/>
              <a:rect r="r" b="b" t="t" l="l"/>
              <a:pathLst>
                <a:path h="406400" w="2408296">
                  <a:moveTo>
                    <a:pt x="2205096" y="0"/>
                  </a:moveTo>
                  <a:lnTo>
                    <a:pt x="0" y="0"/>
                  </a:lnTo>
                  <a:lnTo>
                    <a:pt x="0" y="406400"/>
                  </a:lnTo>
                  <a:lnTo>
                    <a:pt x="2205096" y="406400"/>
                  </a:lnTo>
                  <a:lnTo>
                    <a:pt x="2408296" y="203200"/>
                  </a:lnTo>
                  <a:lnTo>
                    <a:pt x="2205096" y="0"/>
                  </a:lnTo>
                  <a:close/>
                </a:path>
              </a:pathLst>
            </a:custGeom>
            <a:solidFill>
              <a:srgbClr val="61A1BA"/>
            </a:solidFill>
          </p:spPr>
        </p:sp>
        <p:sp>
          <p:nvSpPr>
            <p:cNvPr name="TextBox 29" id="29"/>
            <p:cNvSpPr txBox="true"/>
            <p:nvPr/>
          </p:nvSpPr>
          <p:spPr>
            <a:xfrm>
              <a:off x="0" y="-38100"/>
              <a:ext cx="2293996" cy="444500"/>
            </a:xfrm>
            <a:prstGeom prst="rect">
              <a:avLst/>
            </a:prstGeom>
          </p:spPr>
          <p:txBody>
            <a:bodyPr anchor="ctr" rtlCol="false" tIns="50800" lIns="50800" bIns="50800" rIns="50800"/>
            <a:lstStyle/>
            <a:p>
              <a:pPr algn="ctr">
                <a:lnSpc>
                  <a:spcPts val="3375"/>
                </a:lnSpc>
              </a:pPr>
            </a:p>
          </p:txBody>
        </p:sp>
      </p:grpSp>
      <p:sp>
        <p:nvSpPr>
          <p:cNvPr name="TextBox 30" id="30"/>
          <p:cNvSpPr txBox="true"/>
          <p:nvPr/>
        </p:nvSpPr>
        <p:spPr>
          <a:xfrm rot="0">
            <a:off x="629581" y="195412"/>
            <a:ext cx="5793837" cy="1028667"/>
          </a:xfrm>
          <a:prstGeom prst="rect">
            <a:avLst/>
          </a:prstGeom>
        </p:spPr>
        <p:txBody>
          <a:bodyPr anchor="t" rtlCol="false" tIns="0" lIns="0" bIns="0" rIns="0">
            <a:spAutoFit/>
          </a:bodyPr>
          <a:lstStyle/>
          <a:p>
            <a:pPr algn="ctr">
              <a:lnSpc>
                <a:spcPts val="8400"/>
              </a:lnSpc>
              <a:spcBef>
                <a:spcPct val="0"/>
              </a:spcBef>
            </a:pPr>
            <a:r>
              <a:rPr lang="en-US" b="true" sz="6000">
                <a:solidFill>
                  <a:srgbClr val="000000"/>
                </a:solidFill>
                <a:latin typeface="Canva Sans Bold"/>
                <a:ea typeface="Canva Sans Bold"/>
                <a:cs typeface="Canva Sans Bold"/>
                <a:sym typeface="Canva Sans Bold"/>
              </a:rPr>
              <a:t>SWOT Analysis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387A92"/>
        </a:solidFill>
      </p:bgPr>
    </p:bg>
    <p:spTree>
      <p:nvGrpSpPr>
        <p:cNvPr id="1" name=""/>
        <p:cNvGrpSpPr/>
        <p:nvPr/>
      </p:nvGrpSpPr>
      <p:grpSpPr>
        <a:xfrm>
          <a:off x="0" y="0"/>
          <a:ext cx="0" cy="0"/>
          <a:chOff x="0" y="0"/>
          <a:chExt cx="0" cy="0"/>
        </a:xfrm>
      </p:grpSpPr>
      <p:sp>
        <p:nvSpPr>
          <p:cNvPr name="Freeform 2" id="2"/>
          <p:cNvSpPr/>
          <p:nvPr/>
        </p:nvSpPr>
        <p:spPr>
          <a:xfrm flipH="false" flipV="false" rot="0">
            <a:off x="16314182" y="8229600"/>
            <a:ext cx="1890236" cy="2057400"/>
          </a:xfrm>
          <a:custGeom>
            <a:avLst/>
            <a:gdLst/>
            <a:ahLst/>
            <a:cxnLst/>
            <a:rect r="r" b="b" t="t" l="l"/>
            <a:pathLst>
              <a:path h="2057400" w="1890236">
                <a:moveTo>
                  <a:pt x="0" y="0"/>
                </a:moveTo>
                <a:lnTo>
                  <a:pt x="1890236" y="0"/>
                </a:lnTo>
                <a:lnTo>
                  <a:pt x="1890236"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3258257" y="2700916"/>
            <a:ext cx="11771487" cy="4885167"/>
          </a:xfrm>
          <a:custGeom>
            <a:avLst/>
            <a:gdLst/>
            <a:ahLst/>
            <a:cxnLst/>
            <a:rect r="r" b="b" t="t" l="l"/>
            <a:pathLst>
              <a:path h="4885167" w="11771487">
                <a:moveTo>
                  <a:pt x="0" y="0"/>
                </a:moveTo>
                <a:lnTo>
                  <a:pt x="11771486" y="0"/>
                </a:lnTo>
                <a:lnTo>
                  <a:pt x="11771486" y="4885168"/>
                </a:lnTo>
                <a:lnTo>
                  <a:pt x="0" y="488516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5085907" y="-779923"/>
            <a:ext cx="4008003" cy="4008003"/>
          </a:xfrm>
          <a:custGeom>
            <a:avLst/>
            <a:gdLst/>
            <a:ahLst/>
            <a:cxnLst/>
            <a:rect r="r" b="b" t="t" l="l"/>
            <a:pathLst>
              <a:path h="4008003" w="4008003">
                <a:moveTo>
                  <a:pt x="0" y="0"/>
                </a:moveTo>
                <a:lnTo>
                  <a:pt x="4008003" y="0"/>
                </a:lnTo>
                <a:lnTo>
                  <a:pt x="4008003" y="4008003"/>
                </a:lnTo>
                <a:lnTo>
                  <a:pt x="0" y="4008003"/>
                </a:lnTo>
                <a:lnTo>
                  <a:pt x="0" y="0"/>
                </a:lnTo>
                <a:close/>
              </a:path>
            </a:pathLst>
          </a:custGeom>
          <a:blipFill>
            <a:blip r:embed="rId6"/>
            <a:stretch>
              <a:fillRect l="0" t="0" r="0" b="0"/>
            </a:stretch>
          </a:blipFill>
        </p:spPr>
      </p:sp>
      <p:sp>
        <p:nvSpPr>
          <p:cNvPr name="TextBox 5" id="5"/>
          <p:cNvSpPr txBox="true"/>
          <p:nvPr/>
        </p:nvSpPr>
        <p:spPr>
          <a:xfrm rot="0">
            <a:off x="4472119" y="4383121"/>
            <a:ext cx="9343761" cy="1368358"/>
          </a:xfrm>
          <a:prstGeom prst="rect">
            <a:avLst/>
          </a:prstGeom>
        </p:spPr>
        <p:txBody>
          <a:bodyPr anchor="t" rtlCol="false" tIns="0" lIns="0" bIns="0" rIns="0">
            <a:spAutoFit/>
          </a:bodyPr>
          <a:lstStyle/>
          <a:p>
            <a:pPr algn="ctr">
              <a:lnSpc>
                <a:spcPts val="11200"/>
              </a:lnSpc>
              <a:spcBef>
                <a:spcPct val="0"/>
              </a:spcBef>
            </a:pPr>
            <a:r>
              <a:rPr lang="en-US" b="true" sz="8000" spc="480">
                <a:solidFill>
                  <a:srgbClr val="000000"/>
                </a:solidFill>
                <a:latin typeface="Canva Sans Bold"/>
                <a:ea typeface="Canva Sans Bold"/>
                <a:cs typeface="Canva Sans Bold"/>
                <a:sym typeface="Canva Sans Bold"/>
              </a:rPr>
              <a:t>BUYER PERSONA</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387A92"/>
        </a:solidFill>
      </p:bgPr>
    </p:bg>
    <p:spTree>
      <p:nvGrpSpPr>
        <p:cNvPr id="1" name=""/>
        <p:cNvGrpSpPr/>
        <p:nvPr/>
      </p:nvGrpSpPr>
      <p:grpSpPr>
        <a:xfrm>
          <a:off x="0" y="0"/>
          <a:ext cx="0" cy="0"/>
          <a:chOff x="0" y="0"/>
          <a:chExt cx="0" cy="0"/>
        </a:xfrm>
      </p:grpSpPr>
      <p:sp>
        <p:nvSpPr>
          <p:cNvPr name="Freeform 2" id="2"/>
          <p:cNvSpPr/>
          <p:nvPr/>
        </p:nvSpPr>
        <p:spPr>
          <a:xfrm flipH="false" flipV="false" rot="0">
            <a:off x="15085907" y="-779923"/>
            <a:ext cx="4008003" cy="4008003"/>
          </a:xfrm>
          <a:custGeom>
            <a:avLst/>
            <a:gdLst/>
            <a:ahLst/>
            <a:cxnLst/>
            <a:rect r="r" b="b" t="t" l="l"/>
            <a:pathLst>
              <a:path h="4008003" w="4008003">
                <a:moveTo>
                  <a:pt x="0" y="0"/>
                </a:moveTo>
                <a:lnTo>
                  <a:pt x="4008003" y="0"/>
                </a:lnTo>
                <a:lnTo>
                  <a:pt x="4008003" y="4008003"/>
                </a:lnTo>
                <a:lnTo>
                  <a:pt x="0" y="4008003"/>
                </a:lnTo>
                <a:lnTo>
                  <a:pt x="0" y="0"/>
                </a:lnTo>
                <a:close/>
              </a:path>
            </a:pathLst>
          </a:custGeom>
          <a:blipFill>
            <a:blip r:embed="rId2"/>
            <a:stretch>
              <a:fillRect l="0" t="0" r="0" b="0"/>
            </a:stretch>
          </a:blipFill>
        </p:spPr>
      </p:sp>
      <p:grpSp>
        <p:nvGrpSpPr>
          <p:cNvPr name="Group 3" id="3"/>
          <p:cNvGrpSpPr/>
          <p:nvPr/>
        </p:nvGrpSpPr>
        <p:grpSpPr>
          <a:xfrm rot="0">
            <a:off x="4830304" y="2633446"/>
            <a:ext cx="13214073" cy="1821226"/>
            <a:chOff x="0" y="0"/>
            <a:chExt cx="3480250" cy="479665"/>
          </a:xfrm>
        </p:grpSpPr>
        <p:sp>
          <p:nvSpPr>
            <p:cNvPr name="Freeform 4" id="4"/>
            <p:cNvSpPr/>
            <p:nvPr/>
          </p:nvSpPr>
          <p:spPr>
            <a:xfrm flipH="false" flipV="false" rot="0">
              <a:off x="0" y="0"/>
              <a:ext cx="3480250" cy="479665"/>
            </a:xfrm>
            <a:custGeom>
              <a:avLst/>
              <a:gdLst/>
              <a:ahLst/>
              <a:cxnLst/>
              <a:rect r="r" b="b" t="t" l="l"/>
              <a:pathLst>
                <a:path h="479665" w="3480250">
                  <a:moveTo>
                    <a:pt x="29880" y="0"/>
                  </a:moveTo>
                  <a:lnTo>
                    <a:pt x="3450370" y="0"/>
                  </a:lnTo>
                  <a:cubicBezTo>
                    <a:pt x="3466872" y="0"/>
                    <a:pt x="3480250" y="13378"/>
                    <a:pt x="3480250" y="29880"/>
                  </a:cubicBezTo>
                  <a:lnTo>
                    <a:pt x="3480250" y="449784"/>
                  </a:lnTo>
                  <a:cubicBezTo>
                    <a:pt x="3480250" y="466287"/>
                    <a:pt x="3466872" y="479665"/>
                    <a:pt x="3450370" y="479665"/>
                  </a:cubicBezTo>
                  <a:lnTo>
                    <a:pt x="29880" y="479665"/>
                  </a:lnTo>
                  <a:cubicBezTo>
                    <a:pt x="13378" y="479665"/>
                    <a:pt x="0" y="466287"/>
                    <a:pt x="0" y="449784"/>
                  </a:cubicBezTo>
                  <a:lnTo>
                    <a:pt x="0" y="29880"/>
                  </a:lnTo>
                  <a:cubicBezTo>
                    <a:pt x="0" y="13378"/>
                    <a:pt x="13378" y="0"/>
                    <a:pt x="29880" y="0"/>
                  </a:cubicBezTo>
                  <a:close/>
                </a:path>
              </a:pathLst>
            </a:custGeom>
            <a:solidFill>
              <a:srgbClr val="61A1BA"/>
            </a:solidFill>
          </p:spPr>
        </p:sp>
        <p:sp>
          <p:nvSpPr>
            <p:cNvPr name="TextBox 5" id="5"/>
            <p:cNvSpPr txBox="true"/>
            <p:nvPr/>
          </p:nvSpPr>
          <p:spPr>
            <a:xfrm>
              <a:off x="0" y="-38100"/>
              <a:ext cx="3480250" cy="517765"/>
            </a:xfrm>
            <a:prstGeom prst="rect">
              <a:avLst/>
            </a:prstGeom>
          </p:spPr>
          <p:txBody>
            <a:bodyPr anchor="ctr" rtlCol="false" tIns="50800" lIns="50800" bIns="50800" rIns="50800"/>
            <a:lstStyle/>
            <a:p>
              <a:pPr algn="ctr">
                <a:lnSpc>
                  <a:spcPts val="3375"/>
                </a:lnSpc>
              </a:pPr>
            </a:p>
          </p:txBody>
        </p:sp>
      </p:grpSp>
      <p:grpSp>
        <p:nvGrpSpPr>
          <p:cNvPr name="Group 6" id="6"/>
          <p:cNvGrpSpPr/>
          <p:nvPr/>
        </p:nvGrpSpPr>
        <p:grpSpPr>
          <a:xfrm rot="0">
            <a:off x="4830304" y="4692798"/>
            <a:ext cx="13214073" cy="1627884"/>
            <a:chOff x="0" y="0"/>
            <a:chExt cx="3480250" cy="428743"/>
          </a:xfrm>
        </p:grpSpPr>
        <p:sp>
          <p:nvSpPr>
            <p:cNvPr name="Freeform 7" id="7"/>
            <p:cNvSpPr/>
            <p:nvPr/>
          </p:nvSpPr>
          <p:spPr>
            <a:xfrm flipH="false" flipV="false" rot="0">
              <a:off x="0" y="0"/>
              <a:ext cx="3480250" cy="428743"/>
            </a:xfrm>
            <a:custGeom>
              <a:avLst/>
              <a:gdLst/>
              <a:ahLst/>
              <a:cxnLst/>
              <a:rect r="r" b="b" t="t" l="l"/>
              <a:pathLst>
                <a:path h="428743" w="3480250">
                  <a:moveTo>
                    <a:pt x="29880" y="0"/>
                  </a:moveTo>
                  <a:lnTo>
                    <a:pt x="3450370" y="0"/>
                  </a:lnTo>
                  <a:cubicBezTo>
                    <a:pt x="3466872" y="0"/>
                    <a:pt x="3480250" y="13378"/>
                    <a:pt x="3480250" y="29880"/>
                  </a:cubicBezTo>
                  <a:lnTo>
                    <a:pt x="3480250" y="398863"/>
                  </a:lnTo>
                  <a:cubicBezTo>
                    <a:pt x="3480250" y="415365"/>
                    <a:pt x="3466872" y="428743"/>
                    <a:pt x="3450370" y="428743"/>
                  </a:cubicBezTo>
                  <a:lnTo>
                    <a:pt x="29880" y="428743"/>
                  </a:lnTo>
                  <a:cubicBezTo>
                    <a:pt x="13378" y="428743"/>
                    <a:pt x="0" y="415365"/>
                    <a:pt x="0" y="398863"/>
                  </a:cubicBezTo>
                  <a:lnTo>
                    <a:pt x="0" y="29880"/>
                  </a:lnTo>
                  <a:cubicBezTo>
                    <a:pt x="0" y="13378"/>
                    <a:pt x="13378" y="0"/>
                    <a:pt x="29880" y="0"/>
                  </a:cubicBezTo>
                  <a:close/>
                </a:path>
              </a:pathLst>
            </a:custGeom>
            <a:solidFill>
              <a:srgbClr val="61A1BA"/>
            </a:solidFill>
          </p:spPr>
        </p:sp>
        <p:sp>
          <p:nvSpPr>
            <p:cNvPr name="TextBox 8" id="8"/>
            <p:cNvSpPr txBox="true"/>
            <p:nvPr/>
          </p:nvSpPr>
          <p:spPr>
            <a:xfrm>
              <a:off x="0" y="-57150"/>
              <a:ext cx="3480250" cy="485893"/>
            </a:xfrm>
            <a:prstGeom prst="rect">
              <a:avLst/>
            </a:prstGeom>
          </p:spPr>
          <p:txBody>
            <a:bodyPr anchor="ctr" rtlCol="false" tIns="50800" lIns="50800" bIns="50800" rIns="50800"/>
            <a:lstStyle/>
            <a:p>
              <a:pPr algn="ctr">
                <a:lnSpc>
                  <a:spcPts val="3515"/>
                </a:lnSpc>
              </a:pPr>
            </a:p>
          </p:txBody>
        </p:sp>
      </p:grpSp>
      <p:grpSp>
        <p:nvGrpSpPr>
          <p:cNvPr name="Group 9" id="9"/>
          <p:cNvGrpSpPr/>
          <p:nvPr/>
        </p:nvGrpSpPr>
        <p:grpSpPr>
          <a:xfrm rot="0">
            <a:off x="4830304" y="6568578"/>
            <a:ext cx="13214073" cy="1627884"/>
            <a:chOff x="0" y="0"/>
            <a:chExt cx="3480250" cy="428743"/>
          </a:xfrm>
        </p:grpSpPr>
        <p:sp>
          <p:nvSpPr>
            <p:cNvPr name="Freeform 10" id="10"/>
            <p:cNvSpPr/>
            <p:nvPr/>
          </p:nvSpPr>
          <p:spPr>
            <a:xfrm flipH="false" flipV="false" rot="0">
              <a:off x="0" y="0"/>
              <a:ext cx="3480250" cy="428743"/>
            </a:xfrm>
            <a:custGeom>
              <a:avLst/>
              <a:gdLst/>
              <a:ahLst/>
              <a:cxnLst/>
              <a:rect r="r" b="b" t="t" l="l"/>
              <a:pathLst>
                <a:path h="428743" w="3480250">
                  <a:moveTo>
                    <a:pt x="29880" y="0"/>
                  </a:moveTo>
                  <a:lnTo>
                    <a:pt x="3450370" y="0"/>
                  </a:lnTo>
                  <a:cubicBezTo>
                    <a:pt x="3466872" y="0"/>
                    <a:pt x="3480250" y="13378"/>
                    <a:pt x="3480250" y="29880"/>
                  </a:cubicBezTo>
                  <a:lnTo>
                    <a:pt x="3480250" y="398863"/>
                  </a:lnTo>
                  <a:cubicBezTo>
                    <a:pt x="3480250" y="415365"/>
                    <a:pt x="3466872" y="428743"/>
                    <a:pt x="3450370" y="428743"/>
                  </a:cubicBezTo>
                  <a:lnTo>
                    <a:pt x="29880" y="428743"/>
                  </a:lnTo>
                  <a:cubicBezTo>
                    <a:pt x="13378" y="428743"/>
                    <a:pt x="0" y="415365"/>
                    <a:pt x="0" y="398863"/>
                  </a:cubicBezTo>
                  <a:lnTo>
                    <a:pt x="0" y="29880"/>
                  </a:lnTo>
                  <a:cubicBezTo>
                    <a:pt x="0" y="13378"/>
                    <a:pt x="13378" y="0"/>
                    <a:pt x="29880" y="0"/>
                  </a:cubicBezTo>
                  <a:close/>
                </a:path>
              </a:pathLst>
            </a:custGeom>
            <a:solidFill>
              <a:srgbClr val="61A1BA"/>
            </a:solidFill>
          </p:spPr>
        </p:sp>
        <p:sp>
          <p:nvSpPr>
            <p:cNvPr name="TextBox 11" id="11"/>
            <p:cNvSpPr txBox="true"/>
            <p:nvPr/>
          </p:nvSpPr>
          <p:spPr>
            <a:xfrm>
              <a:off x="0" y="-38100"/>
              <a:ext cx="3480250" cy="466843"/>
            </a:xfrm>
            <a:prstGeom prst="rect">
              <a:avLst/>
            </a:prstGeom>
          </p:spPr>
          <p:txBody>
            <a:bodyPr anchor="ctr" rtlCol="false" tIns="50800" lIns="50800" bIns="50800" rIns="50800"/>
            <a:lstStyle/>
            <a:p>
              <a:pPr algn="ctr">
                <a:lnSpc>
                  <a:spcPts val="3375"/>
                </a:lnSpc>
              </a:pPr>
            </a:p>
          </p:txBody>
        </p:sp>
      </p:grpSp>
      <p:grpSp>
        <p:nvGrpSpPr>
          <p:cNvPr name="Group 12" id="12"/>
          <p:cNvGrpSpPr/>
          <p:nvPr/>
        </p:nvGrpSpPr>
        <p:grpSpPr>
          <a:xfrm rot="0">
            <a:off x="4830304" y="8444358"/>
            <a:ext cx="13214073" cy="1627884"/>
            <a:chOff x="0" y="0"/>
            <a:chExt cx="3480250" cy="428743"/>
          </a:xfrm>
        </p:grpSpPr>
        <p:sp>
          <p:nvSpPr>
            <p:cNvPr name="Freeform 13" id="13"/>
            <p:cNvSpPr/>
            <p:nvPr/>
          </p:nvSpPr>
          <p:spPr>
            <a:xfrm flipH="false" flipV="false" rot="0">
              <a:off x="0" y="0"/>
              <a:ext cx="3480250" cy="428743"/>
            </a:xfrm>
            <a:custGeom>
              <a:avLst/>
              <a:gdLst/>
              <a:ahLst/>
              <a:cxnLst/>
              <a:rect r="r" b="b" t="t" l="l"/>
              <a:pathLst>
                <a:path h="428743" w="3480250">
                  <a:moveTo>
                    <a:pt x="29880" y="0"/>
                  </a:moveTo>
                  <a:lnTo>
                    <a:pt x="3450370" y="0"/>
                  </a:lnTo>
                  <a:cubicBezTo>
                    <a:pt x="3466872" y="0"/>
                    <a:pt x="3480250" y="13378"/>
                    <a:pt x="3480250" y="29880"/>
                  </a:cubicBezTo>
                  <a:lnTo>
                    <a:pt x="3480250" y="398863"/>
                  </a:lnTo>
                  <a:cubicBezTo>
                    <a:pt x="3480250" y="415365"/>
                    <a:pt x="3466872" y="428743"/>
                    <a:pt x="3450370" y="428743"/>
                  </a:cubicBezTo>
                  <a:lnTo>
                    <a:pt x="29880" y="428743"/>
                  </a:lnTo>
                  <a:cubicBezTo>
                    <a:pt x="13378" y="428743"/>
                    <a:pt x="0" y="415365"/>
                    <a:pt x="0" y="398863"/>
                  </a:cubicBezTo>
                  <a:lnTo>
                    <a:pt x="0" y="29880"/>
                  </a:lnTo>
                  <a:cubicBezTo>
                    <a:pt x="0" y="13378"/>
                    <a:pt x="13378" y="0"/>
                    <a:pt x="29880" y="0"/>
                  </a:cubicBezTo>
                  <a:close/>
                </a:path>
              </a:pathLst>
            </a:custGeom>
            <a:solidFill>
              <a:srgbClr val="61A1BA"/>
            </a:solidFill>
          </p:spPr>
        </p:sp>
        <p:sp>
          <p:nvSpPr>
            <p:cNvPr name="TextBox 14" id="14"/>
            <p:cNvSpPr txBox="true"/>
            <p:nvPr/>
          </p:nvSpPr>
          <p:spPr>
            <a:xfrm>
              <a:off x="0" y="-38100"/>
              <a:ext cx="3480250" cy="466843"/>
            </a:xfrm>
            <a:prstGeom prst="rect">
              <a:avLst/>
            </a:prstGeom>
          </p:spPr>
          <p:txBody>
            <a:bodyPr anchor="ctr" rtlCol="false" tIns="50800" lIns="50800" bIns="50800" rIns="50800"/>
            <a:lstStyle/>
            <a:p>
              <a:pPr algn="ctr">
                <a:lnSpc>
                  <a:spcPts val="3375"/>
                </a:lnSpc>
              </a:pPr>
            </a:p>
          </p:txBody>
        </p:sp>
      </p:grpSp>
      <p:grpSp>
        <p:nvGrpSpPr>
          <p:cNvPr name="Group 15" id="15"/>
          <p:cNvGrpSpPr/>
          <p:nvPr/>
        </p:nvGrpSpPr>
        <p:grpSpPr>
          <a:xfrm rot="0">
            <a:off x="340173" y="2819037"/>
            <a:ext cx="4231827" cy="5371489"/>
            <a:chOff x="0" y="0"/>
            <a:chExt cx="570551" cy="724205"/>
          </a:xfrm>
        </p:grpSpPr>
        <p:sp>
          <p:nvSpPr>
            <p:cNvPr name="Freeform 16" id="16"/>
            <p:cNvSpPr/>
            <p:nvPr/>
          </p:nvSpPr>
          <p:spPr>
            <a:xfrm flipH="false" flipV="false" rot="0">
              <a:off x="0" y="0"/>
              <a:ext cx="570551" cy="724205"/>
            </a:xfrm>
            <a:custGeom>
              <a:avLst/>
              <a:gdLst/>
              <a:ahLst/>
              <a:cxnLst/>
              <a:rect r="r" b="b" t="t" l="l"/>
              <a:pathLst>
                <a:path h="724205" w="570551">
                  <a:moveTo>
                    <a:pt x="190286" y="705136"/>
                  </a:moveTo>
                  <a:cubicBezTo>
                    <a:pt x="219537" y="716649"/>
                    <a:pt x="252791" y="724205"/>
                    <a:pt x="285429" y="724205"/>
                  </a:cubicBezTo>
                  <a:cubicBezTo>
                    <a:pt x="318068" y="724205"/>
                    <a:pt x="349475" y="717728"/>
                    <a:pt x="378417" y="706214"/>
                  </a:cubicBezTo>
                  <a:cubicBezTo>
                    <a:pt x="379034" y="705854"/>
                    <a:pt x="379649" y="705854"/>
                    <a:pt x="380265" y="705495"/>
                  </a:cubicBezTo>
                  <a:cubicBezTo>
                    <a:pt x="488956" y="659440"/>
                    <a:pt x="569012" y="537826"/>
                    <a:pt x="570551" y="397671"/>
                  </a:cubicBezTo>
                  <a:lnTo>
                    <a:pt x="570551" y="0"/>
                  </a:lnTo>
                  <a:lnTo>
                    <a:pt x="0" y="0"/>
                  </a:lnTo>
                  <a:lnTo>
                    <a:pt x="0" y="397375"/>
                  </a:lnTo>
                  <a:cubicBezTo>
                    <a:pt x="1540" y="538545"/>
                    <a:pt x="80364" y="660160"/>
                    <a:pt x="190286" y="705136"/>
                  </a:cubicBezTo>
                  <a:close/>
                </a:path>
              </a:pathLst>
            </a:custGeom>
            <a:solidFill>
              <a:srgbClr val="61A1BA"/>
            </a:solidFill>
          </p:spPr>
        </p:sp>
        <p:sp>
          <p:nvSpPr>
            <p:cNvPr name="TextBox 17" id="17"/>
            <p:cNvSpPr txBox="true"/>
            <p:nvPr/>
          </p:nvSpPr>
          <p:spPr>
            <a:xfrm>
              <a:off x="0" y="-38100"/>
              <a:ext cx="570551" cy="635305"/>
            </a:xfrm>
            <a:prstGeom prst="rect">
              <a:avLst/>
            </a:prstGeom>
          </p:spPr>
          <p:txBody>
            <a:bodyPr anchor="ctr" rtlCol="false" tIns="50800" lIns="50800" bIns="50800" rIns="50800"/>
            <a:lstStyle/>
            <a:p>
              <a:pPr algn="ctr">
                <a:lnSpc>
                  <a:spcPts val="3375"/>
                </a:lnSpc>
              </a:pPr>
            </a:p>
          </p:txBody>
        </p:sp>
      </p:grpSp>
      <p:grpSp>
        <p:nvGrpSpPr>
          <p:cNvPr name="Group 18" id="18"/>
          <p:cNvGrpSpPr/>
          <p:nvPr/>
        </p:nvGrpSpPr>
        <p:grpSpPr>
          <a:xfrm rot="0">
            <a:off x="760814" y="3072869"/>
            <a:ext cx="3345713" cy="4867742"/>
            <a:chOff x="0" y="0"/>
            <a:chExt cx="4293693" cy="6246976"/>
          </a:xfrm>
        </p:grpSpPr>
        <p:sp>
          <p:nvSpPr>
            <p:cNvPr name="Freeform 19" id="19"/>
            <p:cNvSpPr/>
            <p:nvPr/>
          </p:nvSpPr>
          <p:spPr>
            <a:xfrm flipH="false" flipV="false" rot="0">
              <a:off x="0" y="0"/>
              <a:ext cx="4293693" cy="6246976"/>
            </a:xfrm>
            <a:custGeom>
              <a:avLst/>
              <a:gdLst/>
              <a:ahLst/>
              <a:cxnLst/>
              <a:rect r="r" b="b" t="t" l="l"/>
              <a:pathLst>
                <a:path h="6246976" w="4293693">
                  <a:moveTo>
                    <a:pt x="4293693" y="0"/>
                  </a:moveTo>
                  <a:lnTo>
                    <a:pt x="4293693" y="3241931"/>
                  </a:lnTo>
                  <a:cubicBezTo>
                    <a:pt x="4293693" y="4901628"/>
                    <a:pt x="3332547" y="6246976"/>
                    <a:pt x="2146891" y="6246976"/>
                  </a:cubicBezTo>
                  <a:cubicBezTo>
                    <a:pt x="961236" y="6246976"/>
                    <a:pt x="0" y="4901628"/>
                    <a:pt x="0" y="3242056"/>
                  </a:cubicBezTo>
                  <a:lnTo>
                    <a:pt x="0" y="0"/>
                  </a:lnTo>
                  <a:lnTo>
                    <a:pt x="4293693" y="0"/>
                  </a:lnTo>
                  <a:close/>
                </a:path>
              </a:pathLst>
            </a:custGeom>
            <a:blipFill>
              <a:blip r:embed="rId3"/>
              <a:stretch>
                <a:fillRect l="0" t="-1581" r="0" b="-1581"/>
              </a:stretch>
            </a:blipFill>
            <a:ln w="38100" cap="sq">
              <a:solidFill>
                <a:srgbClr val="000000"/>
              </a:solidFill>
              <a:prstDash val="solid"/>
              <a:miter/>
            </a:ln>
          </p:spPr>
        </p:sp>
      </p:grpSp>
      <p:grpSp>
        <p:nvGrpSpPr>
          <p:cNvPr name="Group 20" id="20"/>
          <p:cNvGrpSpPr/>
          <p:nvPr/>
        </p:nvGrpSpPr>
        <p:grpSpPr>
          <a:xfrm rot="0">
            <a:off x="340173" y="8606970"/>
            <a:ext cx="4231827" cy="1302659"/>
            <a:chOff x="0" y="0"/>
            <a:chExt cx="1114555" cy="343087"/>
          </a:xfrm>
        </p:grpSpPr>
        <p:sp>
          <p:nvSpPr>
            <p:cNvPr name="Freeform 21" id="21"/>
            <p:cNvSpPr/>
            <p:nvPr/>
          </p:nvSpPr>
          <p:spPr>
            <a:xfrm flipH="false" flipV="false" rot="0">
              <a:off x="0" y="0"/>
              <a:ext cx="1114555" cy="343087"/>
            </a:xfrm>
            <a:custGeom>
              <a:avLst/>
              <a:gdLst/>
              <a:ahLst/>
              <a:cxnLst/>
              <a:rect r="r" b="b" t="t" l="l"/>
              <a:pathLst>
                <a:path h="343087" w="1114555">
                  <a:moveTo>
                    <a:pt x="93302" y="0"/>
                  </a:moveTo>
                  <a:lnTo>
                    <a:pt x="1021253" y="0"/>
                  </a:lnTo>
                  <a:cubicBezTo>
                    <a:pt x="1045999" y="0"/>
                    <a:pt x="1069730" y="9830"/>
                    <a:pt x="1087228" y="27328"/>
                  </a:cubicBezTo>
                  <a:cubicBezTo>
                    <a:pt x="1104725" y="44825"/>
                    <a:pt x="1114555" y="68557"/>
                    <a:pt x="1114555" y="93302"/>
                  </a:cubicBezTo>
                  <a:lnTo>
                    <a:pt x="1114555" y="249785"/>
                  </a:lnTo>
                  <a:cubicBezTo>
                    <a:pt x="1114555" y="301314"/>
                    <a:pt x="1072783" y="343087"/>
                    <a:pt x="1021253" y="343087"/>
                  </a:cubicBezTo>
                  <a:lnTo>
                    <a:pt x="93302" y="343087"/>
                  </a:lnTo>
                  <a:cubicBezTo>
                    <a:pt x="41773" y="343087"/>
                    <a:pt x="0" y="301314"/>
                    <a:pt x="0" y="249785"/>
                  </a:cubicBezTo>
                  <a:lnTo>
                    <a:pt x="0" y="93302"/>
                  </a:lnTo>
                  <a:cubicBezTo>
                    <a:pt x="0" y="41773"/>
                    <a:pt x="41773" y="0"/>
                    <a:pt x="93302" y="0"/>
                  </a:cubicBezTo>
                  <a:close/>
                </a:path>
              </a:pathLst>
            </a:custGeom>
            <a:solidFill>
              <a:srgbClr val="61A1BA"/>
            </a:solidFill>
          </p:spPr>
        </p:sp>
        <p:sp>
          <p:nvSpPr>
            <p:cNvPr name="TextBox 22" id="22"/>
            <p:cNvSpPr txBox="true"/>
            <p:nvPr/>
          </p:nvSpPr>
          <p:spPr>
            <a:xfrm>
              <a:off x="0" y="-38100"/>
              <a:ext cx="1114555" cy="381187"/>
            </a:xfrm>
            <a:prstGeom prst="rect">
              <a:avLst/>
            </a:prstGeom>
          </p:spPr>
          <p:txBody>
            <a:bodyPr anchor="ctr" rtlCol="false" tIns="50800" lIns="50800" bIns="50800" rIns="50800"/>
            <a:lstStyle/>
            <a:p>
              <a:pPr algn="ctr">
                <a:lnSpc>
                  <a:spcPts val="3375"/>
                </a:lnSpc>
              </a:pPr>
            </a:p>
          </p:txBody>
        </p:sp>
      </p:grpSp>
      <p:grpSp>
        <p:nvGrpSpPr>
          <p:cNvPr name="Group 23" id="23"/>
          <p:cNvGrpSpPr/>
          <p:nvPr/>
        </p:nvGrpSpPr>
        <p:grpSpPr>
          <a:xfrm rot="0">
            <a:off x="0" y="0"/>
            <a:ext cx="9144000" cy="1543050"/>
            <a:chOff x="0" y="0"/>
            <a:chExt cx="12192000" cy="2057400"/>
          </a:xfrm>
        </p:grpSpPr>
        <p:grpSp>
          <p:nvGrpSpPr>
            <p:cNvPr name="Group 24" id="24"/>
            <p:cNvGrpSpPr/>
            <p:nvPr/>
          </p:nvGrpSpPr>
          <p:grpSpPr>
            <a:xfrm rot="0">
              <a:off x="0" y="0"/>
              <a:ext cx="12192000" cy="2057400"/>
              <a:chOff x="0" y="0"/>
              <a:chExt cx="2408296" cy="406400"/>
            </a:xfrm>
          </p:grpSpPr>
          <p:sp>
            <p:nvSpPr>
              <p:cNvPr name="Freeform 25" id="25"/>
              <p:cNvSpPr/>
              <p:nvPr/>
            </p:nvSpPr>
            <p:spPr>
              <a:xfrm flipH="false" flipV="false" rot="0">
                <a:off x="0" y="0"/>
                <a:ext cx="2408296" cy="406400"/>
              </a:xfrm>
              <a:custGeom>
                <a:avLst/>
                <a:gdLst/>
                <a:ahLst/>
                <a:cxnLst/>
                <a:rect r="r" b="b" t="t" l="l"/>
                <a:pathLst>
                  <a:path h="406400" w="2408296">
                    <a:moveTo>
                      <a:pt x="2205096" y="0"/>
                    </a:moveTo>
                    <a:lnTo>
                      <a:pt x="0" y="0"/>
                    </a:lnTo>
                    <a:lnTo>
                      <a:pt x="0" y="406400"/>
                    </a:lnTo>
                    <a:lnTo>
                      <a:pt x="2205096" y="406400"/>
                    </a:lnTo>
                    <a:lnTo>
                      <a:pt x="2408296" y="203200"/>
                    </a:lnTo>
                    <a:lnTo>
                      <a:pt x="2205096" y="0"/>
                    </a:lnTo>
                    <a:close/>
                  </a:path>
                </a:pathLst>
              </a:custGeom>
              <a:solidFill>
                <a:srgbClr val="61A1BA"/>
              </a:solidFill>
            </p:spPr>
          </p:sp>
          <p:sp>
            <p:nvSpPr>
              <p:cNvPr name="TextBox 26" id="26"/>
              <p:cNvSpPr txBox="true"/>
              <p:nvPr/>
            </p:nvSpPr>
            <p:spPr>
              <a:xfrm>
                <a:off x="0" y="-38100"/>
                <a:ext cx="2293996" cy="444500"/>
              </a:xfrm>
              <a:prstGeom prst="rect">
                <a:avLst/>
              </a:prstGeom>
            </p:spPr>
            <p:txBody>
              <a:bodyPr anchor="ctr" rtlCol="false" tIns="50800" lIns="50800" bIns="50800" rIns="50800"/>
              <a:lstStyle/>
              <a:p>
                <a:pPr algn="ctr">
                  <a:lnSpc>
                    <a:spcPts val="3375"/>
                  </a:lnSpc>
                </a:pPr>
              </a:p>
            </p:txBody>
          </p:sp>
        </p:grpSp>
        <p:sp>
          <p:nvSpPr>
            <p:cNvPr name="TextBox 27" id="27"/>
            <p:cNvSpPr txBox="true"/>
            <p:nvPr/>
          </p:nvSpPr>
          <p:spPr>
            <a:xfrm rot="0">
              <a:off x="1856089" y="145806"/>
              <a:ext cx="7238560" cy="1333456"/>
            </a:xfrm>
            <a:prstGeom prst="rect">
              <a:avLst/>
            </a:prstGeom>
          </p:spPr>
          <p:txBody>
            <a:bodyPr anchor="t" rtlCol="false" tIns="0" lIns="0" bIns="0" rIns="0">
              <a:spAutoFit/>
            </a:bodyPr>
            <a:lstStyle/>
            <a:p>
              <a:pPr algn="ctr">
                <a:lnSpc>
                  <a:spcPts val="8400"/>
                </a:lnSpc>
                <a:spcBef>
                  <a:spcPct val="0"/>
                </a:spcBef>
              </a:pPr>
              <a:r>
                <a:rPr lang="en-US" b="true" sz="6000">
                  <a:solidFill>
                    <a:srgbClr val="000000"/>
                  </a:solidFill>
                  <a:latin typeface="Canva Sans Bold"/>
                  <a:ea typeface="Canva Sans Bold"/>
                  <a:cs typeface="Canva Sans Bold"/>
                  <a:sym typeface="Canva Sans Bold"/>
                </a:rPr>
                <a:t>Buyer Persona</a:t>
              </a:r>
            </a:p>
          </p:txBody>
        </p:sp>
      </p:grpSp>
      <p:sp>
        <p:nvSpPr>
          <p:cNvPr name="TextBox 28" id="28"/>
          <p:cNvSpPr txBox="true"/>
          <p:nvPr/>
        </p:nvSpPr>
        <p:spPr>
          <a:xfrm rot="0">
            <a:off x="-148017" y="9210675"/>
            <a:ext cx="5163374" cy="422341"/>
          </a:xfrm>
          <a:prstGeom prst="rect">
            <a:avLst/>
          </a:prstGeom>
        </p:spPr>
        <p:txBody>
          <a:bodyPr anchor="t" rtlCol="false" tIns="0" lIns="0" bIns="0" rIns="0">
            <a:spAutoFit/>
          </a:bodyPr>
          <a:lstStyle/>
          <a:p>
            <a:pPr algn="ctr">
              <a:lnSpc>
                <a:spcPts val="3499"/>
              </a:lnSpc>
              <a:spcBef>
                <a:spcPct val="0"/>
              </a:spcBef>
            </a:pPr>
            <a:r>
              <a:rPr lang="en-US" b="true" sz="2499" spc="149">
                <a:solidFill>
                  <a:srgbClr val="000000"/>
                </a:solidFill>
                <a:latin typeface="Open Sans Bold"/>
                <a:ea typeface="Open Sans Bold"/>
                <a:cs typeface="Open Sans Bold"/>
                <a:sym typeface="Open Sans Bold"/>
              </a:rPr>
              <a:t>RETIRED ENGINEER</a:t>
            </a:r>
          </a:p>
        </p:txBody>
      </p:sp>
      <p:sp>
        <p:nvSpPr>
          <p:cNvPr name="TextBox 29" id="29"/>
          <p:cNvSpPr txBox="true"/>
          <p:nvPr/>
        </p:nvSpPr>
        <p:spPr>
          <a:xfrm rot="0">
            <a:off x="-148017" y="8833769"/>
            <a:ext cx="5163374" cy="497840"/>
          </a:xfrm>
          <a:prstGeom prst="rect">
            <a:avLst/>
          </a:prstGeom>
        </p:spPr>
        <p:txBody>
          <a:bodyPr anchor="t" rtlCol="false" tIns="0" lIns="0" bIns="0" rIns="0">
            <a:spAutoFit/>
          </a:bodyPr>
          <a:lstStyle/>
          <a:p>
            <a:pPr algn="ctr">
              <a:lnSpc>
                <a:spcPts val="4059"/>
              </a:lnSpc>
              <a:spcBef>
                <a:spcPct val="0"/>
              </a:spcBef>
            </a:pPr>
            <a:r>
              <a:rPr lang="en-US" b="true" sz="2899" spc="173">
                <a:solidFill>
                  <a:srgbClr val="000000"/>
                </a:solidFill>
                <a:latin typeface="Open Sans Bold"/>
                <a:ea typeface="Open Sans Bold"/>
                <a:cs typeface="Open Sans Bold"/>
                <a:sym typeface="Open Sans Bold"/>
              </a:rPr>
              <a:t>KHALED</a:t>
            </a:r>
          </a:p>
        </p:txBody>
      </p:sp>
      <p:sp>
        <p:nvSpPr>
          <p:cNvPr name="TextBox 30" id="30"/>
          <p:cNvSpPr txBox="true"/>
          <p:nvPr/>
        </p:nvSpPr>
        <p:spPr>
          <a:xfrm rot="0">
            <a:off x="4820779" y="2710002"/>
            <a:ext cx="13272643" cy="1362809"/>
          </a:xfrm>
          <a:prstGeom prst="rect">
            <a:avLst/>
          </a:prstGeom>
        </p:spPr>
        <p:txBody>
          <a:bodyPr anchor="t" rtlCol="false" tIns="0" lIns="0" bIns="0" rIns="0">
            <a:spAutoFit/>
          </a:bodyPr>
          <a:lstStyle/>
          <a:p>
            <a:pPr algn="ctr">
              <a:lnSpc>
                <a:spcPts val="3640"/>
              </a:lnSpc>
              <a:spcBef>
                <a:spcPct val="0"/>
              </a:spcBef>
            </a:pPr>
            <a:r>
              <a:rPr lang="en-US" sz="2600" spc="156">
                <a:solidFill>
                  <a:srgbClr val="000000"/>
                </a:solidFill>
                <a:latin typeface="Canva Sans"/>
                <a:ea typeface="Canva Sans"/>
                <a:cs typeface="Canva Sans"/>
                <a:sym typeface="Canva Sans"/>
              </a:rPr>
              <a:t>Bio: </a:t>
            </a:r>
            <a:r>
              <a:rPr lang="en-US" sz="2600" spc="156">
                <a:solidFill>
                  <a:srgbClr val="000000"/>
                </a:solidFill>
                <a:latin typeface="Canva Sans"/>
                <a:ea typeface="Canva Sans"/>
                <a:cs typeface="Canva Sans"/>
                <a:sym typeface="Canva Sans"/>
              </a:rPr>
              <a:t>Khaled is in his sixties, retired and takes care of his health. He prefers experienced dentists, looks for special offers for the elderly, and looks for clinics that have contracts with insurance companies.</a:t>
            </a:r>
          </a:p>
        </p:txBody>
      </p:sp>
      <p:sp>
        <p:nvSpPr>
          <p:cNvPr name="TextBox 31" id="31"/>
          <p:cNvSpPr txBox="true"/>
          <p:nvPr/>
        </p:nvSpPr>
        <p:spPr>
          <a:xfrm rot="0">
            <a:off x="5073927" y="4989456"/>
            <a:ext cx="13214073" cy="948843"/>
          </a:xfrm>
          <a:prstGeom prst="rect">
            <a:avLst/>
          </a:prstGeom>
        </p:spPr>
        <p:txBody>
          <a:bodyPr anchor="t" rtlCol="false" tIns="0" lIns="0" bIns="0" rIns="0">
            <a:spAutoFit/>
          </a:bodyPr>
          <a:lstStyle/>
          <a:p>
            <a:pPr algn="ctr">
              <a:lnSpc>
                <a:spcPts val="3867"/>
              </a:lnSpc>
            </a:pPr>
            <a:r>
              <a:rPr lang="en-US" b="true" sz="2511" spc="125">
                <a:solidFill>
                  <a:srgbClr val="000000"/>
                </a:solidFill>
                <a:latin typeface="Canva Sans Bold"/>
                <a:ea typeface="Canva Sans Bold"/>
                <a:cs typeface="Canva Sans Bold"/>
                <a:sym typeface="Canva Sans Bold"/>
              </a:rPr>
              <a:t>Goal: He want to maintain good dental health and get good health care</a:t>
            </a:r>
          </a:p>
          <a:p>
            <a:pPr algn="ctr">
              <a:lnSpc>
                <a:spcPts val="3867"/>
              </a:lnSpc>
            </a:pPr>
            <a:r>
              <a:rPr lang="en-US" b="true" sz="2511" spc="125">
                <a:solidFill>
                  <a:srgbClr val="000000"/>
                </a:solidFill>
                <a:latin typeface="Canva Sans Bold"/>
                <a:ea typeface="Canva Sans Bold"/>
                <a:cs typeface="Canva Sans Bold"/>
                <a:sym typeface="Canva Sans Bold"/>
              </a:rPr>
              <a:t>He is looking for a clinic that offers specialized services for the elderly.</a:t>
            </a:r>
          </a:p>
        </p:txBody>
      </p:sp>
      <p:sp>
        <p:nvSpPr>
          <p:cNvPr name="TextBox 32" id="32"/>
          <p:cNvSpPr txBox="true"/>
          <p:nvPr/>
        </p:nvSpPr>
        <p:spPr>
          <a:xfrm rot="0">
            <a:off x="5015357" y="6882657"/>
            <a:ext cx="12770716" cy="940787"/>
          </a:xfrm>
          <a:prstGeom prst="rect">
            <a:avLst/>
          </a:prstGeom>
        </p:spPr>
        <p:txBody>
          <a:bodyPr anchor="t" rtlCol="false" tIns="0" lIns="0" bIns="0" rIns="0">
            <a:spAutoFit/>
          </a:bodyPr>
          <a:lstStyle/>
          <a:p>
            <a:pPr algn="ctr">
              <a:lnSpc>
                <a:spcPts val="3655"/>
              </a:lnSpc>
              <a:spcBef>
                <a:spcPct val="0"/>
              </a:spcBef>
            </a:pPr>
            <a:r>
              <a:rPr lang="en-US" b="true" sz="2611" spc="156">
                <a:solidFill>
                  <a:srgbClr val="000000"/>
                </a:solidFill>
                <a:latin typeface="Canva Sans Bold"/>
                <a:ea typeface="Canva Sans Bold"/>
                <a:cs typeface="Canva Sans Bold"/>
                <a:sym typeface="Canva Sans Bold"/>
              </a:rPr>
              <a:t>Challenges: </a:t>
            </a:r>
            <a:r>
              <a:rPr lang="en-US" b="true" sz="2611" spc="156">
                <a:solidFill>
                  <a:srgbClr val="000000"/>
                </a:solidFill>
                <a:latin typeface="Canva Sans Bold"/>
                <a:ea typeface="Canva Sans Bold"/>
                <a:cs typeface="Canva Sans Bold"/>
                <a:sym typeface="Canva Sans Bold"/>
              </a:rPr>
              <a:t>He may have some concerns about visiting the dentist</a:t>
            </a:r>
          </a:p>
          <a:p>
            <a:pPr algn="ctr">
              <a:lnSpc>
                <a:spcPts val="3935"/>
              </a:lnSpc>
              <a:spcBef>
                <a:spcPct val="0"/>
              </a:spcBef>
            </a:pPr>
            <a:r>
              <a:rPr lang="en-US" b="true" sz="2811" spc="168">
                <a:solidFill>
                  <a:srgbClr val="000000"/>
                </a:solidFill>
                <a:latin typeface="Canva Sans Bold"/>
                <a:ea typeface="Canva Sans Bold"/>
                <a:cs typeface="Canva Sans Bold"/>
                <a:sym typeface="Canva Sans Bold"/>
              </a:rPr>
              <a:t>He search for a clinic close to his home.</a:t>
            </a:r>
          </a:p>
        </p:txBody>
      </p:sp>
      <p:sp>
        <p:nvSpPr>
          <p:cNvPr name="TextBox 33" id="33"/>
          <p:cNvSpPr txBox="true"/>
          <p:nvPr/>
        </p:nvSpPr>
        <p:spPr>
          <a:xfrm rot="0">
            <a:off x="5015357" y="8521245"/>
            <a:ext cx="13029020" cy="1412421"/>
          </a:xfrm>
          <a:prstGeom prst="rect">
            <a:avLst/>
          </a:prstGeom>
        </p:spPr>
        <p:txBody>
          <a:bodyPr anchor="t" rtlCol="false" tIns="0" lIns="0" bIns="0" rIns="0">
            <a:spAutoFit/>
          </a:bodyPr>
          <a:lstStyle/>
          <a:p>
            <a:pPr algn="ctr">
              <a:lnSpc>
                <a:spcPts val="3816"/>
              </a:lnSpc>
            </a:pPr>
            <a:r>
              <a:rPr lang="en-US" b="true" sz="2511" spc="150">
                <a:solidFill>
                  <a:srgbClr val="000000"/>
                </a:solidFill>
                <a:latin typeface="Canva Sans Bold"/>
                <a:ea typeface="Canva Sans Bold"/>
                <a:cs typeface="Canva Sans Bold"/>
                <a:sym typeface="Canva Sans Bold"/>
              </a:rPr>
              <a:t>Pain points: He suffers from diabetes and the complications associated with tooth extraction. He wishes to replace these teeth but is uncertain about whether to choose commercial implants or fixed bridge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DAGfu9b1ec0</dc:identifier>
  <dcterms:modified xsi:type="dcterms:W3CDTF">2011-08-01T06:04:30Z</dcterms:modified>
  <cp:revision>1</cp:revision>
  <dc:title>Blue Dark Professional Geometric Business Project Presentation </dc:title>
</cp:coreProperties>
</file>